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8" r:id="rId3"/>
    <p:sldId id="287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8" r:id="rId13"/>
    <p:sldId id="274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ZCE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71466" autoAdjust="0"/>
  </p:normalViewPr>
  <p:slideViewPr>
    <p:cSldViewPr>
      <p:cViewPr varScale="1">
        <p:scale>
          <a:sx n="62" d="100"/>
          <a:sy n="62" d="100"/>
        </p:scale>
        <p:origin x="-2059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A072C4-5458-440D-A65A-9A1D03F8AC0A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329BE8-F821-4063-BE0C-C37654F6A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0979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92A0E97-B60D-444E-9478-52C5EFF93FF6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7D74A7F-DAA2-40AF-AB77-5C43672A9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243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74A7F-DAA2-40AF-AB77-5C43672A9E9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088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74A7F-DAA2-40AF-AB77-5C43672A9E9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047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48490-B181-497B-A0A8-2DA4DEF2FAD4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3D2BE95-1532-43B6-B59C-647AD52B2C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48490-B181-497B-A0A8-2DA4DEF2FAD4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2BE95-1532-43B6-B59C-647AD52B2C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48490-B181-497B-A0A8-2DA4DEF2FAD4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2BE95-1532-43B6-B59C-647AD52B2C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48490-B181-497B-A0A8-2DA4DEF2FAD4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2BE95-1532-43B6-B59C-647AD52B2C5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48490-B181-497B-A0A8-2DA4DEF2FAD4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3D2BE95-1532-43B6-B59C-647AD52B2C5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48490-B181-497B-A0A8-2DA4DEF2FAD4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2BE95-1532-43B6-B59C-647AD52B2C5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48490-B181-497B-A0A8-2DA4DEF2FAD4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2BE95-1532-43B6-B59C-647AD52B2C5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48490-B181-497B-A0A8-2DA4DEF2FAD4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2BE95-1532-43B6-B59C-647AD52B2C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48490-B181-497B-A0A8-2DA4DEF2FAD4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2BE95-1532-43B6-B59C-647AD52B2C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48490-B181-497B-A0A8-2DA4DEF2FAD4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2BE95-1532-43B6-B59C-647AD52B2C5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48490-B181-497B-A0A8-2DA4DEF2FAD4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3D2BE95-1532-43B6-B59C-647AD52B2C5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8B48490-B181-497B-A0A8-2DA4DEF2FAD4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3D2BE95-1532-43B6-B59C-647AD52B2C5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3000">
              <a:schemeClr val="accent1">
                <a:tint val="66000"/>
                <a:satMod val="160000"/>
                <a:lumMod val="0"/>
                <a:alpha val="0"/>
              </a:schemeClr>
            </a:gs>
            <a:gs pos="50000">
              <a:schemeClr val="accent1">
                <a:tint val="44500"/>
                <a:satMod val="160000"/>
              </a:schemeClr>
            </a:gs>
            <a:gs pos="97000">
              <a:schemeClr val="accent1">
                <a:tint val="23500"/>
                <a:satMod val="1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85800"/>
            <a:ext cx="7772400" cy="45720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4000" b="1" dirty="0" smtClean="0"/>
              <a:t>Active Living Subcommittee</a:t>
            </a:r>
            <a:br>
              <a:rPr lang="en-US" sz="4000" b="1" dirty="0" smtClean="0"/>
            </a:br>
            <a:r>
              <a:rPr lang="en-US" b="1" dirty="0" smtClean="0"/>
              <a:t>June</a:t>
            </a:r>
            <a:r>
              <a:rPr lang="en-US" sz="4000" b="1" dirty="0" smtClean="0"/>
              <a:t> 20</a:t>
            </a:r>
            <a:r>
              <a:rPr lang="en-US" b="1" dirty="0" smtClean="0"/>
              <a:t>th</a:t>
            </a:r>
            <a:r>
              <a:rPr lang="en-US" sz="4000" b="1" dirty="0" smtClean="0"/>
              <a:t>, 2017</a:t>
            </a:r>
            <a:br>
              <a:rPr lang="en-US" sz="4000" b="1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>WELCOME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dirty="0"/>
              <a:t/>
            </a:r>
            <a:br>
              <a:rPr lang="en-US" sz="4000" dirty="0"/>
            </a:b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33948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Safe Routes To School Ideas (Applied </a:t>
            </a:r>
            <a:r>
              <a:rPr lang="en-US" dirty="0"/>
              <a:t>M</a:t>
            </a:r>
            <a:r>
              <a:rPr lang="en-US" dirty="0" smtClean="0"/>
              <a:t>ore Broadly) – Key Measures &amp; What is Happening?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113" y="1892463"/>
            <a:ext cx="4356737" cy="3806548"/>
          </a:xfrm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150" y="1892462"/>
            <a:ext cx="3886200" cy="4217663"/>
          </a:xfrm>
        </p:spPr>
      </p:pic>
      <p:sp>
        <p:nvSpPr>
          <p:cNvPr id="8" name="TextBox 7"/>
          <p:cNvSpPr txBox="1"/>
          <p:nvPr/>
        </p:nvSpPr>
        <p:spPr>
          <a:xfrm>
            <a:off x="158113" y="5939161"/>
            <a:ext cx="3430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Interrelationships across measures…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6057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Joint Use Roundtable Discussion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Best Practices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Working at school site level – starting small (Winton, CA Ex.)</a:t>
            </a:r>
          </a:p>
          <a:p>
            <a:r>
              <a:rPr lang="en-US" dirty="0" smtClean="0"/>
              <a:t>Working at state level (board of </a:t>
            </a:r>
            <a:r>
              <a:rPr lang="en-US" dirty="0" err="1" smtClean="0"/>
              <a:t>ed</a:t>
            </a:r>
            <a:r>
              <a:rPr lang="en-US" dirty="0" smtClean="0"/>
              <a:t>) then getting districts to adopt – “roadshow” (SC)</a:t>
            </a:r>
          </a:p>
          <a:p>
            <a:r>
              <a:rPr lang="en-US" dirty="0" smtClean="0"/>
              <a:t>Encouragement/Incentives (CA)</a:t>
            </a:r>
          </a:p>
          <a:p>
            <a:pPr lvl="1"/>
            <a:r>
              <a:rPr lang="en-US" dirty="0" smtClean="0"/>
              <a:t>Provide trash cans</a:t>
            </a:r>
          </a:p>
          <a:p>
            <a:pPr lvl="1"/>
            <a:r>
              <a:rPr lang="en-US" dirty="0" smtClean="0"/>
              <a:t>Install water stations</a:t>
            </a:r>
          </a:p>
          <a:p>
            <a:r>
              <a:rPr lang="en-US" dirty="0" smtClean="0"/>
              <a:t>Start where school feels comfortable (SC)</a:t>
            </a:r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Barriers</a:t>
            </a:r>
            <a:endParaRPr lang="en-US" sz="36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Fear of liability – for vandalism, violence</a:t>
            </a:r>
          </a:p>
          <a:p>
            <a:pPr lvl="1"/>
            <a:r>
              <a:rPr lang="en-US" dirty="0" smtClean="0"/>
              <a:t>State laws/policies (AZ, SC)</a:t>
            </a:r>
          </a:p>
          <a:p>
            <a:pPr lvl="1"/>
            <a:r>
              <a:rPr lang="en-US" dirty="0" smtClean="0"/>
              <a:t>Approach school risk management/insurance (State School Insurance Trust?) (CA) </a:t>
            </a:r>
          </a:p>
          <a:p>
            <a:r>
              <a:rPr lang="en-US" dirty="0" smtClean="0"/>
              <a:t>Fear of publicizing “openness”</a:t>
            </a:r>
          </a:p>
          <a:p>
            <a:pPr lvl="1"/>
            <a:r>
              <a:rPr lang="en-US" dirty="0" smtClean="0"/>
              <a:t>State Board of Education adopted an “open community use” policy (SC)</a:t>
            </a:r>
          </a:p>
          <a:p>
            <a:pPr lvl="1"/>
            <a:r>
              <a:rPr lang="en-US" dirty="0" smtClean="0"/>
              <a:t>Creation of lovely signs…that no one wants to post (SC)</a:t>
            </a:r>
          </a:p>
          <a:p>
            <a:r>
              <a:rPr lang="en-US" dirty="0" smtClean="0"/>
              <a:t>Champions leave</a:t>
            </a:r>
          </a:p>
          <a:p>
            <a:pPr lvl="1"/>
            <a:r>
              <a:rPr lang="en-US" dirty="0" smtClean="0"/>
              <a:t>Find 2 per site!(SC)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514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Framing Activity - Gabriela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Open “Framing Activity Final” </a:t>
            </a:r>
            <a:r>
              <a:rPr lang="en-US" dirty="0" err="1" smtClean="0"/>
              <a:t>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1368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Wrapping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 smtClean="0"/>
              <a:t>Open Discussion:</a:t>
            </a:r>
          </a:p>
          <a:p>
            <a:pPr lvl="1"/>
            <a:r>
              <a:rPr lang="en-US" sz="3200" dirty="0"/>
              <a:t>How can we use the AL subcommittee in FY17 to help develop new ideas and potential new </a:t>
            </a:r>
            <a:r>
              <a:rPr lang="en-US" sz="3200" dirty="0" smtClean="0"/>
              <a:t>directions/ </a:t>
            </a:r>
            <a:r>
              <a:rPr lang="en-US" sz="3200" smtClean="0"/>
              <a:t>execute current ideas </a:t>
            </a:r>
            <a:r>
              <a:rPr lang="en-US" sz="3200"/>
              <a:t>for our individual SNAP-Ed county programs moving forward</a:t>
            </a:r>
            <a:r>
              <a:rPr lang="en-US" sz="3200" smtClean="0"/>
              <a:t>?</a:t>
            </a:r>
          </a:p>
          <a:p>
            <a:pPr marL="320040" lvl="1" indent="0">
              <a:buNone/>
            </a:pPr>
            <a:endParaRPr lang="en-US" sz="3200" dirty="0"/>
          </a:p>
          <a:p>
            <a:r>
              <a:rPr lang="en-US" sz="3200" dirty="0"/>
              <a:t>Call for new agenda items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1425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38379155"/>
              </p:ext>
            </p:extLst>
          </p:nvPr>
        </p:nvGraphicFramePr>
        <p:xfrm>
          <a:off x="457200" y="1676400"/>
          <a:ext cx="8153400" cy="37457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9477"/>
                <a:gridCol w="4446225"/>
                <a:gridCol w="2007698"/>
              </a:tblGrid>
              <a:tr h="44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451100" algn="l"/>
                        </a:tabLst>
                      </a:pPr>
                      <a:r>
                        <a:rPr lang="en-US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Time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451100" algn="l"/>
                        </a:tabLs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Topic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Presenter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861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10:00-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10:05 AM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Welcome and roll call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Feedback from Subcommittee: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Kevin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813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10:05-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10:35 AM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Updates and Ideas from Kay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Kay Orzech</a:t>
                      </a:r>
                    </a:p>
                  </a:txBody>
                  <a:tcPr marL="68580" marR="68580" marT="0" marB="0"/>
                </a:tc>
              </a:tr>
              <a:tr h="84993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10:30-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10:45 AM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Reflection </a:t>
                      </a: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on Active Living </a:t>
                      </a:r>
                      <a:r>
                        <a:rPr lang="en-US" sz="1200" b="1" i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committee</a:t>
                      </a: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(What are some ways that we can create new opportunities for Physical Activity and incorporate them into our everyday work.) EXP. School Gardening/Community Gardening.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Group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(facilitated by Kevin Bawden)</a:t>
                      </a:r>
                    </a:p>
                  </a:txBody>
                  <a:tcPr marL="68580" marR="68580" marT="0" marB="0"/>
                </a:tc>
              </a:tr>
              <a:tr h="84993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10:45-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11:00 AM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 Light"/>
                          <a:ea typeface="Calibri"/>
                          <a:cs typeface="Calibri Light"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 Light"/>
                          <a:ea typeface="Calibri"/>
                          <a:cs typeface="Calibri Light"/>
                        </a:rPr>
                        <a:t>Framing Activity: 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>
                          <a:effectLst/>
                          <a:latin typeface="Calibri Light"/>
                          <a:ea typeface="Calibri"/>
                          <a:cs typeface="Calibri Light"/>
                        </a:rPr>
                        <a:t>What does transportation have to do with health?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effectLst/>
                          <a:latin typeface="Calibri Light"/>
                          <a:ea typeface="Calibri"/>
                          <a:cs typeface="Calibri Light"/>
                        </a:rPr>
                        <a:t>Top Five Concerns from the SNAP Eligible Population and Local Governments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Gabby Barilla-Longoria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60538" y="21875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55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Subcommittee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/>
              <a:t>Does the AL subcommittee want to continue to meet?</a:t>
            </a:r>
          </a:p>
          <a:p>
            <a:pPr lvl="0"/>
            <a:r>
              <a:rPr lang="en-US" dirty="0"/>
              <a:t>If so, how often would you like the AL subcommittee to meet?</a:t>
            </a:r>
          </a:p>
          <a:p>
            <a:pPr lvl="0"/>
            <a:r>
              <a:rPr lang="en-US" dirty="0"/>
              <a:t>Would you like to see any changes to the structure of the meetings?</a:t>
            </a:r>
          </a:p>
          <a:p>
            <a:pPr lvl="0"/>
            <a:r>
              <a:rPr lang="en-US" dirty="0"/>
              <a:t>Are you interested in being a subcommittee lead?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190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California SNAP-Ed: PSEs across site types*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33400" y="1219200"/>
            <a:ext cx="3868340" cy="823912"/>
          </a:xfrm>
        </p:spPr>
        <p:txBody>
          <a:bodyPr/>
          <a:lstStyle/>
          <a:p>
            <a:r>
              <a:rPr lang="en-US" sz="3600" dirty="0" smtClean="0"/>
              <a:t>At Schools</a:t>
            </a:r>
            <a:r>
              <a:rPr lang="en-US" dirty="0" smtClean="0"/>
              <a:t>		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3200" dirty="0" smtClean="0"/>
              <a:t>257 sites = 1+ PSE change</a:t>
            </a:r>
          </a:p>
          <a:p>
            <a:r>
              <a:rPr lang="en-US" sz="3200" dirty="0" err="1" smtClean="0"/>
              <a:t>Avg</a:t>
            </a:r>
            <a:r>
              <a:rPr lang="en-US" sz="3200" dirty="0" smtClean="0"/>
              <a:t> 2.7 changes per site</a:t>
            </a:r>
          </a:p>
          <a:p>
            <a:r>
              <a:rPr lang="en-US" sz="3200" dirty="0" smtClean="0"/>
              <a:t>&lt;20% of sites did PA changes</a:t>
            </a:r>
          </a:p>
          <a:p>
            <a:r>
              <a:rPr lang="en-US" sz="3200" dirty="0" smtClean="0"/>
              <a:t>&lt;6% of sites changed PE</a:t>
            </a:r>
          </a:p>
          <a:p>
            <a:r>
              <a:rPr lang="en-US" sz="3200" dirty="0" smtClean="0"/>
              <a:t>23% made nutrition &amp; PA changes</a:t>
            </a:r>
            <a:endParaRPr lang="en-US" sz="32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At </a:t>
            </a:r>
            <a:r>
              <a:rPr lang="en-US" sz="3600" dirty="0" err="1" smtClean="0"/>
              <a:t>ECEs</a:t>
            </a:r>
            <a:endParaRPr lang="en-US" sz="36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z="3200" dirty="0" smtClean="0"/>
              <a:t>120 sites = 1+ PSE change</a:t>
            </a:r>
          </a:p>
          <a:p>
            <a:r>
              <a:rPr lang="en-US" sz="3200" dirty="0" err="1" smtClean="0"/>
              <a:t>Avg</a:t>
            </a:r>
            <a:r>
              <a:rPr lang="en-US" sz="3200" dirty="0" smtClean="0"/>
              <a:t> 5 changes per site</a:t>
            </a:r>
          </a:p>
          <a:p>
            <a:r>
              <a:rPr lang="en-US" sz="3200" dirty="0" smtClean="0"/>
              <a:t>&gt;40% of sites did PA changes</a:t>
            </a:r>
          </a:p>
          <a:p>
            <a:r>
              <a:rPr lang="en-US" sz="3200" dirty="0" smtClean="0"/>
              <a:t>57% made nutrition &amp; PA changes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29842" y="6347534"/>
            <a:ext cx="5442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Data is from CA Health Departments doing SNAP-Ed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175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California SNAP-Ed: State Level Partnership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state-level SNAP-administrator mentioned a </a:t>
            </a:r>
            <a:r>
              <a:rPr lang="en-US" i="1" dirty="0" smtClean="0"/>
              <a:t>pilot program </a:t>
            </a:r>
            <a:r>
              <a:rPr lang="en-US" dirty="0" smtClean="0"/>
              <a:t>they have in the works:</a:t>
            </a:r>
          </a:p>
          <a:p>
            <a:pPr marL="0" indent="0">
              <a:buNone/>
            </a:pPr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partnership between CA State Level Parks &amp; Rec </a:t>
            </a:r>
            <a:r>
              <a:rPr lang="en-US" dirty="0" err="1"/>
              <a:t>Dept</a:t>
            </a:r>
            <a:r>
              <a:rPr lang="en-US" dirty="0"/>
              <a:t> (who oversee county and municipal parks)  </a:t>
            </a:r>
            <a:r>
              <a:rPr lang="en-US" dirty="0" smtClean="0"/>
              <a:t>and SNAP-Ed to encourage </a:t>
            </a:r>
            <a:r>
              <a:rPr lang="en-US" dirty="0"/>
              <a:t>SNAP-Ed programming in </a:t>
            </a:r>
            <a:r>
              <a:rPr lang="en-US" u="sng" dirty="0"/>
              <a:t>underutilized</a:t>
            </a:r>
            <a:r>
              <a:rPr lang="en-US" dirty="0"/>
              <a:t> </a:t>
            </a:r>
            <a:r>
              <a:rPr lang="en-US" dirty="0" smtClean="0"/>
              <a:t>parks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1691" y="4187826"/>
            <a:ext cx="1593056" cy="21240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2904" y="4001294"/>
            <a:ext cx="1562100" cy="215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885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Partnerships Beyond Public Health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dirty="0" smtClean="0"/>
              <a:t>How can we align with other (non-public-health) organizations? </a:t>
            </a:r>
          </a:p>
          <a:p>
            <a:pPr lvl="1"/>
            <a:r>
              <a:rPr lang="en-US" sz="2800" dirty="0" smtClean="0"/>
              <a:t>If we go far enough upstream, we’re all working toward similar goals</a:t>
            </a:r>
          </a:p>
          <a:p>
            <a:pPr lvl="1"/>
            <a:r>
              <a:rPr lang="en-US" dirty="0" smtClean="0"/>
              <a:t>For example: Climate change and public health – more walking and biking (active transportation) and transit use are good for both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For example: Infrastructure changes – who benefits beyond public health if infrastructure (sidewalks, crosswalks, etc.) is improved? </a:t>
            </a:r>
          </a:p>
          <a:p>
            <a:pPr lvl="2"/>
            <a:r>
              <a:rPr lang="en-US" dirty="0" smtClean="0"/>
              <a:t>Economic benefits for businesses in more walkable areas</a:t>
            </a:r>
          </a:p>
        </p:txBody>
      </p:sp>
    </p:spTree>
    <p:extLst>
      <p:ext uri="{BB962C8B-B14F-4D97-AF65-F5344CB8AC3E}">
        <p14:creationId xmlns:p14="http://schemas.microsoft.com/office/powerpoint/2010/main" val="4287308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Plan4Health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080084"/>
            <a:ext cx="3886200" cy="3842419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 grant program (now ended) by Centers for Disease Control (CDC) that brought together public health and planning professionals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Now, there is Planners4Health – </a:t>
            </a:r>
            <a:r>
              <a:rPr lang="en-US" i="1" dirty="0" smtClean="0"/>
              <a:t>a grant through state-level chapters of the American Planning Association</a:t>
            </a:r>
          </a:p>
          <a:p>
            <a:pPr marL="0" indent="0">
              <a:buNone/>
            </a:pPr>
            <a:endParaRPr lang="en-US" i="1" dirty="0" smtClean="0"/>
          </a:p>
          <a:p>
            <a:r>
              <a:rPr lang="en-US" dirty="0" smtClean="0"/>
              <a:t>There is a “Planning and Community Health” section on the American Planning Assn’s website: https://www.planning.org/nationalcenters/health/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342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to Think 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Can </a:t>
            </a:r>
            <a:r>
              <a:rPr lang="en-US" dirty="0"/>
              <a:t>you walk to a park you feel safe in within 15 minutes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Is it easier in your neighborhood to buy alcohol than fresh fruit/veg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Do you or a loved one suffer from a chronic disease?</a:t>
            </a:r>
          </a:p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3563" y="2029711"/>
            <a:ext cx="2749859" cy="3666478"/>
          </a:xfrm>
        </p:spPr>
      </p:pic>
    </p:spTree>
    <p:extLst>
      <p:ext uri="{BB962C8B-B14F-4D97-AF65-F5344CB8AC3E}">
        <p14:creationId xmlns:p14="http://schemas.microsoft.com/office/powerpoint/2010/main" val="40115589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2328" y="534121"/>
            <a:ext cx="4135733" cy="4375231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Tarrant County, TX (Fort Worth &amp; beyond)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8462" y="2109709"/>
            <a:ext cx="5144055" cy="4672829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“many grants, little change”</a:t>
            </a:r>
          </a:p>
          <a:p>
            <a:r>
              <a:rPr lang="en-US" dirty="0" smtClean="0"/>
              <a:t>Turning points:</a:t>
            </a:r>
          </a:p>
          <a:p>
            <a:pPr lvl="1"/>
            <a:r>
              <a:rPr lang="en-US" dirty="0" smtClean="0"/>
              <a:t>The county comprehensive plan included a chapter on health in 2000</a:t>
            </a:r>
          </a:p>
          <a:p>
            <a:pPr lvl="1"/>
            <a:r>
              <a:rPr lang="en-US" dirty="0" smtClean="0"/>
              <a:t>The county passed a “health in all policies” resolution (though didn’t act on it)</a:t>
            </a:r>
          </a:p>
          <a:p>
            <a:pPr lvl="1"/>
            <a:r>
              <a:rPr lang="en-US" dirty="0" smtClean="0"/>
              <a:t>The county health department and local hospital became “mother friendly” – this was a “health policy isn’t so bad!” moment</a:t>
            </a:r>
          </a:p>
          <a:p>
            <a:pPr lvl="1"/>
            <a:r>
              <a:rPr lang="en-US" dirty="0" smtClean="0"/>
              <a:t>Hospital wanted to respond to inappropriate emergency department usage</a:t>
            </a:r>
          </a:p>
          <a:p>
            <a:r>
              <a:rPr lang="en-US" dirty="0" smtClean="0"/>
              <a:t>Directions:</a:t>
            </a:r>
          </a:p>
          <a:p>
            <a:pPr lvl="1"/>
            <a:r>
              <a:rPr lang="en-US" dirty="0" smtClean="0"/>
              <a:t>Community priority was for healthy food closer to home</a:t>
            </a:r>
          </a:p>
          <a:p>
            <a:pPr lvl="1"/>
            <a:r>
              <a:rPr lang="en-US" dirty="0" smtClean="0"/>
              <a:t>Speaker’s call to action – Ft. Worth has 40 commissions, boards – you can register online to serve as an advisor &amp; make your voice heard – do it!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383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1800</TotalTime>
  <Words>732</Words>
  <Application>Microsoft Office PowerPoint</Application>
  <PresentationFormat>On-screen Show (4:3)</PresentationFormat>
  <Paragraphs>124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Equity</vt:lpstr>
      <vt:lpstr> Active Living Subcommittee June 20th, 2017  WELCOME  </vt:lpstr>
      <vt:lpstr>PowerPoint Presentation</vt:lpstr>
      <vt:lpstr>Subcommittee Feedback</vt:lpstr>
      <vt:lpstr>California SNAP-Ed: PSEs across site types*</vt:lpstr>
      <vt:lpstr>California SNAP-Ed: State Level Partnership</vt:lpstr>
      <vt:lpstr>Partnerships Beyond Public Health</vt:lpstr>
      <vt:lpstr>Plan4Health</vt:lpstr>
      <vt:lpstr>Questions to Think On</vt:lpstr>
      <vt:lpstr>Tarrant County, TX (Fort Worth &amp; beyond)</vt:lpstr>
      <vt:lpstr>Safe Routes To School Ideas (Applied More Broadly) – Key Measures &amp; What is Happening?</vt:lpstr>
      <vt:lpstr>Joint Use Roundtable Discussion</vt:lpstr>
      <vt:lpstr>Framing Activity - Gabriela</vt:lpstr>
      <vt:lpstr>Wrapping Up</vt:lpstr>
    </vt:vector>
  </TitlesOfParts>
  <Company>AzDHS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AZNN  Physical Activity Subcommittee  January 24th, 2014</dc:title>
  <dc:creator>scanzem</dc:creator>
  <cp:lastModifiedBy>%username%</cp:lastModifiedBy>
  <cp:revision>115</cp:revision>
  <cp:lastPrinted>2014-01-22T15:03:52Z</cp:lastPrinted>
  <dcterms:created xsi:type="dcterms:W3CDTF">2014-01-21T20:03:22Z</dcterms:created>
  <dcterms:modified xsi:type="dcterms:W3CDTF">2017-06-19T21:48:35Z</dcterms:modified>
</cp:coreProperties>
</file>