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0"/>
  </p:notesMasterIdLst>
  <p:handoutMasterIdLst>
    <p:handoutMasterId r:id="rId11"/>
  </p:handoutMasterIdLst>
  <p:sldIdLst>
    <p:sldId id="256" r:id="rId2"/>
    <p:sldId id="278" r:id="rId3"/>
    <p:sldId id="291" r:id="rId4"/>
    <p:sldId id="295" r:id="rId5"/>
    <p:sldId id="296" r:id="rId6"/>
    <p:sldId id="297" r:id="rId7"/>
    <p:sldId id="298" r:id="rId8"/>
    <p:sldId id="27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466" autoAdjust="0"/>
  </p:normalViewPr>
  <p:slideViewPr>
    <p:cSldViewPr>
      <p:cViewPr varScale="1">
        <p:scale>
          <a:sx n="58" d="100"/>
          <a:sy n="58" d="100"/>
        </p:scale>
        <p:origin x="-8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AA072C4-5458-440D-A65A-9A1D03F8AC0A}" type="datetimeFigureOut">
              <a:rPr lang="en-US" smtClean="0"/>
              <a:t>4/18/2017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7329BE8-F821-4063-BE0C-C37654F6AEB3}" type="slidenum">
              <a:rPr lang="en-US" smtClean="0"/>
              <a:t>‹#›</a:t>
            </a:fld>
            <a:endParaRPr lang="en-US"/>
          </a:p>
        </p:txBody>
      </p:sp>
    </p:spTree>
    <p:extLst>
      <p:ext uri="{BB962C8B-B14F-4D97-AF65-F5344CB8AC3E}">
        <p14:creationId xmlns:p14="http://schemas.microsoft.com/office/powerpoint/2010/main" val="2708097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92A0E97-B60D-444E-9478-52C5EFF93FF6}" type="datetimeFigureOut">
              <a:rPr lang="en-US" smtClean="0"/>
              <a:t>4/18/2017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7D74A7F-DAA2-40AF-AB77-5C43672A9E92}" type="slidenum">
              <a:rPr lang="en-US" smtClean="0"/>
              <a:t>‹#›</a:t>
            </a:fld>
            <a:endParaRPr lang="en-US"/>
          </a:p>
        </p:txBody>
      </p:sp>
    </p:spTree>
    <p:extLst>
      <p:ext uri="{BB962C8B-B14F-4D97-AF65-F5344CB8AC3E}">
        <p14:creationId xmlns:p14="http://schemas.microsoft.com/office/powerpoint/2010/main" val="2383243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D74A7F-DAA2-40AF-AB77-5C43672A9E92}" type="slidenum">
              <a:rPr lang="en-US" smtClean="0"/>
              <a:t>2</a:t>
            </a:fld>
            <a:endParaRPr lang="en-US"/>
          </a:p>
        </p:txBody>
      </p:sp>
    </p:spTree>
    <p:extLst>
      <p:ext uri="{BB962C8B-B14F-4D97-AF65-F5344CB8AC3E}">
        <p14:creationId xmlns:p14="http://schemas.microsoft.com/office/powerpoint/2010/main" val="4063088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D74A7F-DAA2-40AF-AB77-5C43672A9E92}" type="slidenum">
              <a:rPr lang="en-US" smtClean="0"/>
              <a:t>3</a:t>
            </a:fld>
            <a:endParaRPr lang="en-US"/>
          </a:p>
        </p:txBody>
      </p:sp>
    </p:spTree>
    <p:extLst>
      <p:ext uri="{BB962C8B-B14F-4D97-AF65-F5344CB8AC3E}">
        <p14:creationId xmlns:p14="http://schemas.microsoft.com/office/powerpoint/2010/main" val="33473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8B48490-B181-497B-A0A8-2DA4DEF2FAD4}" type="datetimeFigureOut">
              <a:rPr lang="en-US" smtClean="0"/>
              <a:t>4/18/2017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3D2BE95-1532-43B6-B59C-647AD52B2C55}"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B48490-B181-497B-A0A8-2DA4DEF2FAD4}"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2BE95-1532-43B6-B59C-647AD52B2C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B48490-B181-497B-A0A8-2DA4DEF2FAD4}"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2BE95-1532-43B6-B59C-647AD52B2C5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tandard Slide">
    <p:spTree>
      <p:nvGrpSpPr>
        <p:cNvPr id="1" name=""/>
        <p:cNvGrpSpPr/>
        <p:nvPr/>
      </p:nvGrpSpPr>
      <p:grpSpPr>
        <a:xfrm>
          <a:off x="0" y="0"/>
          <a:ext cx="0" cy="0"/>
          <a:chOff x="0" y="0"/>
          <a:chExt cx="0" cy="0"/>
        </a:xfrm>
      </p:grpSpPr>
      <p:sp>
        <p:nvSpPr>
          <p:cNvPr id="11" name="Text Placeholder 5"/>
          <p:cNvSpPr>
            <a:spLocks noGrp="1"/>
          </p:cNvSpPr>
          <p:nvPr>
            <p:ph type="body" sz="quarter" idx="13" hasCustomPrompt="1"/>
          </p:nvPr>
        </p:nvSpPr>
        <p:spPr>
          <a:xfrm>
            <a:off x="0" y="0"/>
            <a:ext cx="7863804" cy="1371600"/>
          </a:xfrm>
          <a:prstGeom prst="rect">
            <a:avLst/>
          </a:prstGeom>
          <a:solidFill>
            <a:schemeClr val="accent5">
              <a:lumMod val="50000"/>
            </a:schemeClr>
          </a:solidFill>
        </p:spPr>
        <p:txBody>
          <a:bodyPr lIns="411480" bIns="45720" anchor="b" anchorCtr="0">
            <a:noAutofit/>
          </a:bodyPr>
          <a:lstStyle>
            <a:lvl1pPr marL="0" indent="0">
              <a:buNone/>
              <a:defRPr sz="4400" baseline="0">
                <a:solidFill>
                  <a:schemeClr val="bg1"/>
                </a:solidFill>
              </a:defRPr>
            </a:lvl1pPr>
          </a:lstStyle>
          <a:p>
            <a:pPr lvl="0"/>
            <a:r>
              <a:rPr lang="en-US" dirty="0" smtClean="0"/>
              <a:t>Slide title</a:t>
            </a:r>
            <a:endParaRPr lang="en-US" dirty="0"/>
          </a:p>
        </p:txBody>
      </p:sp>
      <p:sp>
        <p:nvSpPr>
          <p:cNvPr id="9" name="Rectangle 8"/>
          <p:cNvSpPr/>
          <p:nvPr userDrawn="1"/>
        </p:nvSpPr>
        <p:spPr>
          <a:xfrm>
            <a:off x="7954963" y="0"/>
            <a:ext cx="1189037" cy="1371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l="27296" t="17011" r="21720" b="22164"/>
          <a:stretch/>
        </p:blipFill>
        <p:spPr>
          <a:xfrm>
            <a:off x="8046682" y="502952"/>
            <a:ext cx="805912" cy="742950"/>
          </a:xfrm>
          <a:prstGeom prst="rect">
            <a:avLst/>
          </a:prstGeom>
        </p:spPr>
      </p:pic>
      <p:sp>
        <p:nvSpPr>
          <p:cNvPr id="14" name="Content Placeholder 2"/>
          <p:cNvSpPr>
            <a:spLocks noGrp="1"/>
          </p:cNvSpPr>
          <p:nvPr>
            <p:ph idx="1"/>
          </p:nvPr>
        </p:nvSpPr>
        <p:spPr>
          <a:xfrm>
            <a:off x="457200" y="1600200"/>
            <a:ext cx="8229600" cy="4846638"/>
          </a:xfrm>
          <a:prstGeom prst="rect">
            <a:avLst/>
          </a:prstGeom>
        </p:spPr>
        <p:txBody>
          <a:bodyPr>
            <a:normAutofit/>
          </a:bodyPr>
          <a:lstStyle>
            <a:lvl1pPr marL="342900" indent="-342900">
              <a:buClr>
                <a:srgbClr val="FF9900"/>
              </a:buClr>
              <a:buFont typeface="Wingdings" pitchFamily="2" charset="2"/>
              <a:buChar char="§"/>
              <a:defRPr>
                <a:solidFill>
                  <a:schemeClr val="tx1">
                    <a:lumMod val="65000"/>
                    <a:lumOff val="35000"/>
                  </a:schemeClr>
                </a:solidFill>
              </a:defRPr>
            </a:lvl1pPr>
            <a:lvl2pPr marL="742950" indent="-285750">
              <a:buClr>
                <a:srgbClr val="FF9900"/>
              </a:buClr>
              <a:buFont typeface="Calibri" pitchFamily="34" charset="0"/>
              <a:buChar char="–"/>
              <a:defRPr>
                <a:solidFill>
                  <a:schemeClr val="tx1">
                    <a:lumMod val="65000"/>
                    <a:lumOff val="35000"/>
                  </a:schemeClr>
                </a:solidFill>
              </a:defRPr>
            </a:lvl2pPr>
            <a:lvl3pPr marL="1143000" indent="-228600">
              <a:buClr>
                <a:srgbClr val="FF9900"/>
              </a:buClr>
              <a:buFont typeface="Wingdings" pitchFamily="2" charset="2"/>
              <a:buChar char="§"/>
              <a:defRPr>
                <a:solidFill>
                  <a:schemeClr val="tx1">
                    <a:lumMod val="65000"/>
                    <a:lumOff val="35000"/>
                  </a:schemeClr>
                </a:solidFill>
              </a:defRPr>
            </a:lvl3pPr>
            <a:lvl4pPr marL="1600200" indent="-228600">
              <a:buClr>
                <a:srgbClr val="FF9900"/>
              </a:buClr>
              <a:buFont typeface="Calibri" pitchFamily="34" charset="0"/>
              <a:buChar char="–"/>
              <a:defRPr>
                <a:solidFill>
                  <a:schemeClr val="tx1">
                    <a:lumMod val="65000"/>
                    <a:lumOff val="35000"/>
                  </a:schemeClr>
                </a:solidFill>
              </a:defRPr>
            </a:lvl4pPr>
            <a:lvl5pPr marL="2057400" indent="-228600">
              <a:buClr>
                <a:srgbClr val="FF9900"/>
              </a:buClr>
              <a:buFont typeface="Calibri" pitchFamily="34" charset="0"/>
              <a:buChar char="»"/>
              <a:defRPr>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2"/>
          <p:cNvSpPr>
            <a:spLocks noGrp="1"/>
          </p:cNvSpPr>
          <p:nvPr>
            <p:ph type="dt" sz="half" idx="10"/>
          </p:nvPr>
        </p:nvSpPr>
        <p:spPr>
          <a:xfrm>
            <a:off x="0" y="6446838"/>
            <a:ext cx="1554514" cy="411162"/>
          </a:xfrm>
          <a:prstGeom prst="rect">
            <a:avLst/>
          </a:prstGeom>
        </p:spPr>
        <p:txBody>
          <a:bodyPr lIns="411480" anchor="ctr"/>
          <a:lstStyle>
            <a:lvl1pPr>
              <a:defRPr sz="1600" b="0">
                <a:solidFill>
                  <a:schemeClr val="tx1">
                    <a:lumMod val="65000"/>
                    <a:lumOff val="35000"/>
                  </a:schemeClr>
                </a:solidFill>
              </a:defRPr>
            </a:lvl1pPr>
          </a:lstStyle>
          <a:p>
            <a:r>
              <a:rPr lang="en-US" smtClean="0"/>
              <a:t>10/31/2016</a:t>
            </a:r>
            <a:endParaRPr lang="en-US" dirty="0"/>
          </a:p>
        </p:txBody>
      </p:sp>
      <p:sp>
        <p:nvSpPr>
          <p:cNvPr id="7" name="Footer Placeholder 3"/>
          <p:cNvSpPr>
            <a:spLocks noGrp="1"/>
          </p:cNvSpPr>
          <p:nvPr>
            <p:ph type="ftr" sz="quarter" idx="11"/>
          </p:nvPr>
        </p:nvSpPr>
        <p:spPr>
          <a:xfrm>
            <a:off x="1554513" y="6446838"/>
            <a:ext cx="6400450" cy="411162"/>
          </a:xfrm>
          <a:prstGeom prst="rect">
            <a:avLst/>
          </a:prstGeom>
        </p:spPr>
        <p:txBody>
          <a:bodyPr anchor="ctr"/>
          <a:lstStyle>
            <a:lvl1pPr algn="ctr">
              <a:defRPr sz="1600">
                <a:solidFill>
                  <a:schemeClr val="tx1">
                    <a:lumMod val="65000"/>
                    <a:lumOff val="35000"/>
                  </a:schemeClr>
                </a:solidFill>
              </a:defRPr>
            </a:lvl1pPr>
          </a:lstStyle>
          <a:p>
            <a:endParaRPr lang="en-US" dirty="0"/>
          </a:p>
        </p:txBody>
      </p:sp>
      <p:sp>
        <p:nvSpPr>
          <p:cNvPr id="8" name="Slide Number Placeholder 4"/>
          <p:cNvSpPr>
            <a:spLocks noGrp="1"/>
          </p:cNvSpPr>
          <p:nvPr>
            <p:ph type="sldNum" sz="quarter" idx="12"/>
          </p:nvPr>
        </p:nvSpPr>
        <p:spPr>
          <a:xfrm>
            <a:off x="7954963" y="6446839"/>
            <a:ext cx="1189037" cy="411162"/>
          </a:xfrm>
          <a:prstGeom prst="rect">
            <a:avLst/>
          </a:prstGeom>
          <a:noFill/>
        </p:spPr>
        <p:txBody>
          <a:bodyPr anchor="ctr"/>
          <a:lstStyle>
            <a:lvl1pPr algn="l">
              <a:defRPr sz="1600" b="1">
                <a:solidFill>
                  <a:schemeClr val="tx1">
                    <a:lumMod val="65000"/>
                    <a:lumOff val="35000"/>
                  </a:schemeClr>
                </a:solidFill>
              </a:defRPr>
            </a:lvl1pPr>
          </a:lstStyle>
          <a:p>
            <a:fld id="{177B9B30-2B5D-4CF0-AD2C-F3A38D31E139}" type="slidenum">
              <a:rPr lang="en-US" smtClean="0"/>
              <a:pPr/>
              <a:t>‹#›</a:t>
            </a:fld>
            <a:endParaRPr lang="en-US" dirty="0"/>
          </a:p>
        </p:txBody>
      </p:sp>
    </p:spTree>
    <p:extLst>
      <p:ext uri="{BB962C8B-B14F-4D97-AF65-F5344CB8AC3E}">
        <p14:creationId xmlns:p14="http://schemas.microsoft.com/office/powerpoint/2010/main" val="138937230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tandard Slide w/Footer Bar">
    <p:spTree>
      <p:nvGrpSpPr>
        <p:cNvPr id="1" name=""/>
        <p:cNvGrpSpPr/>
        <p:nvPr/>
      </p:nvGrpSpPr>
      <p:grpSpPr>
        <a:xfrm>
          <a:off x="0" y="0"/>
          <a:ext cx="0" cy="0"/>
          <a:chOff x="0" y="0"/>
          <a:chExt cx="0" cy="0"/>
        </a:xfrm>
      </p:grpSpPr>
      <p:sp>
        <p:nvSpPr>
          <p:cNvPr id="2" name="Rectangle 1"/>
          <p:cNvSpPr/>
          <p:nvPr userDrawn="1"/>
        </p:nvSpPr>
        <p:spPr>
          <a:xfrm>
            <a:off x="7954963" y="6446838"/>
            <a:ext cx="1189037" cy="411162"/>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userDrawn="1"/>
        </p:nvSpPr>
        <p:spPr>
          <a:xfrm>
            <a:off x="0" y="6446838"/>
            <a:ext cx="7864475" cy="41116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p:cNvSpPr>
            <a:spLocks noGrp="1"/>
          </p:cNvSpPr>
          <p:nvPr>
            <p:ph type="dt" sz="half" idx="10"/>
          </p:nvPr>
        </p:nvSpPr>
        <p:spPr>
          <a:xfrm>
            <a:off x="0" y="6446838"/>
            <a:ext cx="1554514" cy="411162"/>
          </a:xfrm>
          <a:prstGeom prst="rect">
            <a:avLst/>
          </a:prstGeom>
        </p:spPr>
        <p:txBody>
          <a:bodyPr lIns="411480" anchor="ctr"/>
          <a:lstStyle>
            <a:lvl1pPr>
              <a:defRPr sz="1600" b="0">
                <a:solidFill>
                  <a:schemeClr val="bg1"/>
                </a:solidFill>
              </a:defRPr>
            </a:lvl1pPr>
          </a:lstStyle>
          <a:p>
            <a:r>
              <a:rPr lang="en-US" smtClean="0"/>
              <a:t>10/31/2016</a:t>
            </a:r>
            <a:endParaRPr lang="en-US" dirty="0"/>
          </a:p>
        </p:txBody>
      </p:sp>
      <p:sp>
        <p:nvSpPr>
          <p:cNvPr id="4" name="Footer Placeholder 3"/>
          <p:cNvSpPr>
            <a:spLocks noGrp="1"/>
          </p:cNvSpPr>
          <p:nvPr>
            <p:ph type="ftr" sz="quarter" idx="11"/>
          </p:nvPr>
        </p:nvSpPr>
        <p:spPr>
          <a:xfrm>
            <a:off x="1554513" y="6446838"/>
            <a:ext cx="5943535" cy="411162"/>
          </a:xfrm>
          <a:prstGeom prst="rect">
            <a:avLst/>
          </a:prstGeom>
        </p:spPr>
        <p:txBody>
          <a:bodyPr anchor="ctr"/>
          <a:lstStyle>
            <a:lvl1pPr algn="ctr">
              <a:defRPr sz="1600">
                <a:solidFill>
                  <a:schemeClr val="bg1"/>
                </a:solidFill>
              </a:defRPr>
            </a:lvl1pPr>
          </a:lstStyle>
          <a:p>
            <a:endParaRPr lang="en-US" dirty="0"/>
          </a:p>
        </p:txBody>
      </p:sp>
      <p:sp>
        <p:nvSpPr>
          <p:cNvPr id="9" name="Rectangle 8"/>
          <p:cNvSpPr/>
          <p:nvPr userDrawn="1"/>
        </p:nvSpPr>
        <p:spPr>
          <a:xfrm>
            <a:off x="7954963" y="0"/>
            <a:ext cx="1189037" cy="1371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l="27296" t="17011" r="21720" b="22164"/>
          <a:stretch/>
        </p:blipFill>
        <p:spPr>
          <a:xfrm>
            <a:off x="8046682" y="502952"/>
            <a:ext cx="805912" cy="742950"/>
          </a:xfrm>
          <a:prstGeom prst="rect">
            <a:avLst/>
          </a:prstGeom>
        </p:spPr>
      </p:pic>
      <p:sp>
        <p:nvSpPr>
          <p:cNvPr id="11" name="Content Placeholder 2"/>
          <p:cNvSpPr>
            <a:spLocks noGrp="1"/>
          </p:cNvSpPr>
          <p:nvPr>
            <p:ph idx="1"/>
          </p:nvPr>
        </p:nvSpPr>
        <p:spPr>
          <a:xfrm>
            <a:off x="457200" y="1600200"/>
            <a:ext cx="8229600" cy="4846638"/>
          </a:xfrm>
          <a:prstGeom prst="rect">
            <a:avLst/>
          </a:prstGeom>
        </p:spPr>
        <p:txBody>
          <a:bodyPr>
            <a:normAutofit/>
          </a:bodyPr>
          <a:lstStyle>
            <a:lvl1pPr marL="342900" indent="-342900">
              <a:buClr>
                <a:srgbClr val="FF9900"/>
              </a:buClr>
              <a:buFont typeface="Wingdings" pitchFamily="2" charset="2"/>
              <a:buChar char="§"/>
              <a:defRPr>
                <a:solidFill>
                  <a:schemeClr val="tx1">
                    <a:lumMod val="65000"/>
                    <a:lumOff val="35000"/>
                  </a:schemeClr>
                </a:solidFill>
              </a:defRPr>
            </a:lvl1pPr>
            <a:lvl2pPr marL="742950" indent="-285750">
              <a:buClr>
                <a:srgbClr val="FF9900"/>
              </a:buClr>
              <a:buFont typeface="Calibri" pitchFamily="34" charset="0"/>
              <a:buChar char="–"/>
              <a:defRPr>
                <a:solidFill>
                  <a:schemeClr val="tx1">
                    <a:lumMod val="65000"/>
                    <a:lumOff val="35000"/>
                  </a:schemeClr>
                </a:solidFill>
              </a:defRPr>
            </a:lvl2pPr>
            <a:lvl3pPr marL="1143000" indent="-228600">
              <a:buClr>
                <a:srgbClr val="FF9900"/>
              </a:buClr>
              <a:buFont typeface="Wingdings" pitchFamily="2" charset="2"/>
              <a:buChar char="§"/>
              <a:defRPr>
                <a:solidFill>
                  <a:schemeClr val="tx1">
                    <a:lumMod val="65000"/>
                    <a:lumOff val="35000"/>
                  </a:schemeClr>
                </a:solidFill>
              </a:defRPr>
            </a:lvl3pPr>
            <a:lvl4pPr marL="1600200" indent="-228600">
              <a:buClr>
                <a:srgbClr val="FF9900"/>
              </a:buClr>
              <a:buFont typeface="Calibri" pitchFamily="34" charset="0"/>
              <a:buChar char="–"/>
              <a:defRPr>
                <a:solidFill>
                  <a:schemeClr val="tx1">
                    <a:lumMod val="65000"/>
                    <a:lumOff val="35000"/>
                  </a:schemeClr>
                </a:solidFill>
              </a:defRPr>
            </a:lvl4pPr>
            <a:lvl5pPr marL="2057400" indent="-228600">
              <a:buClr>
                <a:srgbClr val="FF9900"/>
              </a:buClr>
              <a:buFont typeface="Calibri" pitchFamily="34" charset="0"/>
              <a:buChar char="»"/>
              <a:defRPr>
                <a:solidFill>
                  <a:schemeClr val="tx1">
                    <a:lumMod val="65000"/>
                    <a:lumOff val="3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5"/>
          <p:cNvSpPr>
            <a:spLocks noGrp="1"/>
          </p:cNvSpPr>
          <p:nvPr>
            <p:ph type="body" sz="quarter" idx="13" hasCustomPrompt="1"/>
          </p:nvPr>
        </p:nvSpPr>
        <p:spPr>
          <a:xfrm>
            <a:off x="0" y="0"/>
            <a:ext cx="7863804" cy="1371600"/>
          </a:xfrm>
          <a:prstGeom prst="rect">
            <a:avLst/>
          </a:prstGeom>
          <a:solidFill>
            <a:schemeClr val="accent5">
              <a:lumMod val="50000"/>
            </a:schemeClr>
          </a:solidFill>
        </p:spPr>
        <p:txBody>
          <a:bodyPr lIns="411480" bIns="45720" anchor="b" anchorCtr="0">
            <a:noAutofit/>
          </a:bodyPr>
          <a:lstStyle>
            <a:lvl1pPr marL="0" indent="0">
              <a:buNone/>
              <a:defRPr sz="4400" baseline="0">
                <a:solidFill>
                  <a:schemeClr val="bg1"/>
                </a:solidFill>
              </a:defRPr>
            </a:lvl1pPr>
          </a:lstStyle>
          <a:p>
            <a:pPr lvl="0"/>
            <a:r>
              <a:rPr lang="en-US" dirty="0" smtClean="0"/>
              <a:t>Slide title</a:t>
            </a:r>
            <a:endParaRPr lang="en-US" dirty="0"/>
          </a:p>
        </p:txBody>
      </p:sp>
      <p:sp>
        <p:nvSpPr>
          <p:cNvPr id="5" name="Slide Number Placeholder 4"/>
          <p:cNvSpPr>
            <a:spLocks noGrp="1"/>
          </p:cNvSpPr>
          <p:nvPr>
            <p:ph type="sldNum" sz="quarter" idx="12"/>
          </p:nvPr>
        </p:nvSpPr>
        <p:spPr>
          <a:xfrm>
            <a:off x="7954963" y="6446839"/>
            <a:ext cx="1189037" cy="411162"/>
          </a:xfrm>
          <a:prstGeom prst="rect">
            <a:avLst/>
          </a:prstGeom>
          <a:noFill/>
        </p:spPr>
        <p:txBody>
          <a:bodyPr anchor="ctr"/>
          <a:lstStyle>
            <a:lvl1pPr algn="l">
              <a:defRPr sz="1600" b="1">
                <a:solidFill>
                  <a:schemeClr val="bg1"/>
                </a:solidFill>
              </a:defRPr>
            </a:lvl1pPr>
          </a:lstStyle>
          <a:p>
            <a:fld id="{177B9B30-2B5D-4CF0-AD2C-F3A38D31E139}" type="slidenum">
              <a:rPr lang="en-US" smtClean="0"/>
              <a:pPr/>
              <a:t>‹#›</a:t>
            </a:fld>
            <a:endParaRPr lang="en-US" dirty="0"/>
          </a:p>
        </p:txBody>
      </p:sp>
    </p:spTree>
    <p:extLst>
      <p:ext uri="{BB962C8B-B14F-4D97-AF65-F5344CB8AC3E}">
        <p14:creationId xmlns:p14="http://schemas.microsoft.com/office/powerpoint/2010/main" val="966791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8B48490-B181-497B-A0A8-2DA4DEF2FAD4}"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2BE95-1532-43B6-B59C-647AD52B2C55}"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B48490-B181-497B-A0A8-2DA4DEF2FAD4}" type="datetimeFigureOut">
              <a:rPr lang="en-US" smtClean="0"/>
              <a:t>4/18/2017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3D2BE95-1532-43B6-B59C-647AD52B2C5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8B48490-B181-497B-A0A8-2DA4DEF2FAD4}" type="datetimeFigureOut">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2BE95-1532-43B6-B59C-647AD52B2C55}"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8B48490-B181-497B-A0A8-2DA4DEF2FAD4}" type="datetimeFigureOut">
              <a:rPr lang="en-US" smtClean="0"/>
              <a:t>4/18/2017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D2BE95-1532-43B6-B59C-647AD52B2C55}"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B48490-B181-497B-A0A8-2DA4DEF2FAD4}" type="datetimeFigureOut">
              <a:rPr lang="en-US" smtClean="0"/>
              <a:t>4/18/2017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2BE95-1532-43B6-B59C-647AD52B2C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B48490-B181-497B-A0A8-2DA4DEF2FAD4}" type="datetimeFigureOut">
              <a:rPr lang="en-US" smtClean="0"/>
              <a:t>4/18/2017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2BE95-1532-43B6-B59C-647AD52B2C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B48490-B181-497B-A0A8-2DA4DEF2FAD4}" type="datetimeFigureOut">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2BE95-1532-43B6-B59C-647AD52B2C55}"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B48490-B181-497B-A0A8-2DA4DEF2FAD4}" type="datetimeFigureOut">
              <a:rPr lang="en-US" smtClean="0"/>
              <a:t>4/18/2017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3D2BE95-1532-43B6-B59C-647AD52B2C55}"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8B48490-B181-497B-A0A8-2DA4DEF2FAD4}" type="datetimeFigureOut">
              <a:rPr lang="en-US" smtClean="0"/>
              <a:t>4/18/2017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3D2BE95-1532-43B6-B59C-647AD52B2C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zleg.gov/ars/15/01105.htm" TargetMode="External"/><Relationship Id="rId2" Type="http://schemas.openxmlformats.org/officeDocument/2006/relationships/hyperlink" Target="http://www.azleg.gov/ars/33/01551.htm" TargetMode="External"/><Relationship Id="rId1" Type="http://schemas.openxmlformats.org/officeDocument/2006/relationships/slideLayout" Target="../slideLayouts/slideLayout12.xml"/><Relationship Id="rId4" Type="http://schemas.openxmlformats.org/officeDocument/2006/relationships/hyperlink" Target="http://www.azleg.gov/ars/15/00183.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3000">
              <a:schemeClr val="accent1">
                <a:tint val="66000"/>
                <a:satMod val="160000"/>
                <a:lumMod val="0"/>
                <a:alpha val="0"/>
              </a:schemeClr>
            </a:gs>
            <a:gs pos="50000">
              <a:schemeClr val="accent1">
                <a:tint val="44500"/>
                <a:satMod val="160000"/>
              </a:schemeClr>
            </a:gs>
            <a:gs pos="97000">
              <a:schemeClr val="accent1">
                <a:tint val="23500"/>
                <a:satMod val="16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4572000"/>
          </a:xfrm>
        </p:spPr>
        <p:txBody>
          <a:bodyPr>
            <a:noAutofit/>
          </a:bodyPr>
          <a:lstStyle/>
          <a:p>
            <a:pPr algn="ctr"/>
            <a:r>
              <a:rPr lang="en-US" sz="4800" b="1" dirty="0" smtClean="0"/>
              <a:t/>
            </a:r>
            <a:br>
              <a:rPr lang="en-US" sz="4800" b="1" dirty="0" smtClean="0"/>
            </a:br>
            <a:r>
              <a:rPr lang="en-US" sz="4000" b="1" dirty="0" smtClean="0"/>
              <a:t>Active Living Subcommittee</a:t>
            </a:r>
            <a:br>
              <a:rPr lang="en-US" sz="4000" b="1" dirty="0" smtClean="0"/>
            </a:br>
            <a:r>
              <a:rPr lang="en-US" b="1" dirty="0" smtClean="0"/>
              <a:t>April</a:t>
            </a:r>
            <a:r>
              <a:rPr lang="en-US" sz="4000" b="1" dirty="0" smtClean="0"/>
              <a:t> </a:t>
            </a:r>
            <a:r>
              <a:rPr lang="en-US" b="1" dirty="0" smtClean="0"/>
              <a:t>18th</a:t>
            </a:r>
            <a:r>
              <a:rPr lang="en-US" sz="4000" b="1" dirty="0" smtClean="0"/>
              <a:t>, </a:t>
            </a:r>
            <a:r>
              <a:rPr lang="en-US" sz="4000" b="1" dirty="0" smtClean="0"/>
              <a:t>2017</a:t>
            </a:r>
            <a:br>
              <a:rPr lang="en-US" sz="4000" b="1" dirty="0" smtClean="0"/>
            </a:br>
            <a:r>
              <a:rPr lang="en-US" sz="4000" dirty="0"/>
              <a:t/>
            </a:r>
            <a:br>
              <a:rPr lang="en-US" sz="4000" dirty="0"/>
            </a:br>
            <a:r>
              <a:rPr lang="en-US" sz="4000" dirty="0" smtClean="0"/>
              <a:t>WELCOME</a:t>
            </a:r>
            <a:r>
              <a:rPr lang="en-US" sz="4000" b="1" dirty="0" smtClean="0"/>
              <a:t/>
            </a:r>
            <a:br>
              <a:rPr lang="en-US" sz="4000" b="1" dirty="0" smtClean="0"/>
            </a:br>
            <a:r>
              <a:rPr lang="en-US" sz="4000" dirty="0"/>
              <a:t/>
            </a:r>
            <a:br>
              <a:rPr lang="en-US" sz="4000" dirty="0"/>
            </a:br>
            <a:endParaRPr lang="en-US" sz="4000" b="1" dirty="0"/>
          </a:p>
        </p:txBody>
      </p:sp>
    </p:spTree>
    <p:extLst>
      <p:ext uri="{BB962C8B-B14F-4D97-AF65-F5344CB8AC3E}">
        <p14:creationId xmlns:p14="http://schemas.microsoft.com/office/powerpoint/2010/main" val="1339488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71925051"/>
              </p:ext>
            </p:extLst>
          </p:nvPr>
        </p:nvGraphicFramePr>
        <p:xfrm>
          <a:off x="457200" y="1752600"/>
          <a:ext cx="8153400" cy="4495800"/>
        </p:xfrm>
        <a:graphic>
          <a:graphicData uri="http://schemas.openxmlformats.org/drawingml/2006/table">
            <a:tbl>
              <a:tblPr firstRow="1" firstCol="1" bandRow="1">
                <a:tableStyleId>{5C22544A-7EE6-4342-B048-85BDC9FD1C3A}</a:tableStyleId>
              </a:tblPr>
              <a:tblGrid>
                <a:gridCol w="1699477"/>
                <a:gridCol w="4446225"/>
                <a:gridCol w="2007698"/>
              </a:tblGrid>
              <a:tr h="372152">
                <a:tc>
                  <a:txBody>
                    <a:bodyPr/>
                    <a:lstStyle/>
                    <a:p>
                      <a:pPr marL="0" marR="0" algn="ctr">
                        <a:spcBef>
                          <a:spcPts val="0"/>
                        </a:spcBef>
                        <a:spcAft>
                          <a:spcPts val="0"/>
                        </a:spcAft>
                        <a:tabLst>
                          <a:tab pos="2451100" algn="l"/>
                        </a:tabLst>
                      </a:pPr>
                      <a:r>
                        <a:rPr lang="en-US" sz="1600" b="1" dirty="0">
                          <a:effectLst/>
                          <a:latin typeface="Calibri"/>
                          <a:ea typeface="Calibri"/>
                          <a:cs typeface="Times New Roman"/>
                        </a:rPr>
                        <a:t>Time</a:t>
                      </a:r>
                      <a:endParaRPr lang="en-US" sz="1600" dirty="0">
                        <a:effectLst/>
                        <a:latin typeface="Calibri"/>
                        <a:ea typeface="Calibri"/>
                        <a:cs typeface="Times New Roman"/>
                      </a:endParaRPr>
                    </a:p>
                  </a:txBody>
                  <a:tcPr marL="68580" marR="68580" marT="0" marB="0"/>
                </a:tc>
                <a:tc>
                  <a:txBody>
                    <a:bodyPr/>
                    <a:lstStyle/>
                    <a:p>
                      <a:pPr marL="0" marR="0" algn="ctr">
                        <a:spcBef>
                          <a:spcPts val="0"/>
                        </a:spcBef>
                        <a:spcAft>
                          <a:spcPts val="0"/>
                        </a:spcAft>
                        <a:tabLst>
                          <a:tab pos="2451100" algn="l"/>
                        </a:tabLst>
                      </a:pPr>
                      <a:r>
                        <a:rPr lang="en-US" sz="1600" b="1">
                          <a:effectLst/>
                          <a:latin typeface="Calibri"/>
                          <a:ea typeface="Calibri"/>
                          <a:cs typeface="Times New Roman"/>
                        </a:rPr>
                        <a:t>Topic</a:t>
                      </a:r>
                      <a:endParaRPr lang="en-US" sz="16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600" b="1">
                          <a:effectLst/>
                          <a:latin typeface="Calibri"/>
                          <a:ea typeface="Calibri"/>
                          <a:cs typeface="Times New Roman"/>
                        </a:rPr>
                        <a:t>Presenter</a:t>
                      </a:r>
                      <a:endParaRPr lang="en-US" sz="1600">
                        <a:effectLst/>
                        <a:latin typeface="Calibri"/>
                        <a:ea typeface="Calibri"/>
                        <a:cs typeface="Times New Roman"/>
                      </a:endParaRPr>
                    </a:p>
                  </a:txBody>
                  <a:tcPr marL="68580" marR="68580" marT="0" marB="0"/>
                </a:tc>
              </a:tr>
              <a:tr h="618617">
                <a:tc>
                  <a:txBody>
                    <a:bodyPr/>
                    <a:lstStyle/>
                    <a:p>
                      <a:pPr marL="0" marR="0" algn="ctr">
                        <a:spcBef>
                          <a:spcPts val="0"/>
                        </a:spcBef>
                        <a:spcAft>
                          <a:spcPts val="0"/>
                        </a:spcAft>
                      </a:pPr>
                      <a:r>
                        <a:rPr lang="en-US" sz="1600">
                          <a:effectLst/>
                          <a:latin typeface="Calibri"/>
                          <a:ea typeface="Calibri"/>
                          <a:cs typeface="Times New Roman"/>
                        </a:rPr>
                        <a:t> </a:t>
                      </a:r>
                    </a:p>
                    <a:p>
                      <a:pPr marL="0" marR="0" algn="ctr">
                        <a:spcBef>
                          <a:spcPts val="0"/>
                        </a:spcBef>
                        <a:spcAft>
                          <a:spcPts val="0"/>
                        </a:spcAft>
                      </a:pPr>
                      <a:r>
                        <a:rPr lang="en-US" sz="1600">
                          <a:effectLst/>
                          <a:latin typeface="Calibri"/>
                          <a:ea typeface="Calibri"/>
                          <a:cs typeface="Times New Roman"/>
                        </a:rPr>
                        <a:t>10:00-</a:t>
                      </a:r>
                    </a:p>
                    <a:p>
                      <a:pPr marL="0" marR="0" algn="ctr">
                        <a:spcBef>
                          <a:spcPts val="0"/>
                        </a:spcBef>
                        <a:spcAft>
                          <a:spcPts val="0"/>
                        </a:spcAft>
                      </a:pPr>
                      <a:r>
                        <a:rPr lang="en-US" sz="1600">
                          <a:effectLst/>
                          <a:latin typeface="Calibri"/>
                          <a:ea typeface="Calibri"/>
                          <a:cs typeface="Times New Roman"/>
                        </a:rPr>
                        <a:t>10:15 AM</a:t>
                      </a:r>
                    </a:p>
                  </a:txBody>
                  <a:tcPr marL="68580" marR="68580" marT="0" marB="0" anchor="ctr"/>
                </a:tc>
                <a:tc>
                  <a:txBody>
                    <a:bodyPr/>
                    <a:lstStyle/>
                    <a:p>
                      <a:pPr marL="0" marR="0" algn="ctr">
                        <a:spcBef>
                          <a:spcPts val="0"/>
                        </a:spcBef>
                        <a:spcAft>
                          <a:spcPts val="0"/>
                        </a:spcAft>
                      </a:pPr>
                      <a:r>
                        <a:rPr lang="en-US" sz="1600">
                          <a:effectLst/>
                          <a:latin typeface="Calibri"/>
                          <a:ea typeface="Calibri"/>
                          <a:cs typeface="Times New Roman"/>
                        </a:rPr>
                        <a:t> </a:t>
                      </a:r>
                    </a:p>
                    <a:p>
                      <a:pPr marL="0" marR="0" algn="ctr">
                        <a:spcBef>
                          <a:spcPts val="0"/>
                        </a:spcBef>
                        <a:spcAft>
                          <a:spcPts val="0"/>
                        </a:spcAft>
                      </a:pPr>
                      <a:r>
                        <a:rPr lang="en-US" sz="1600">
                          <a:effectLst/>
                          <a:latin typeface="Calibri"/>
                          <a:ea typeface="Calibri"/>
                          <a:cs typeface="Times New Roman"/>
                        </a:rPr>
                        <a:t>Welcome and roll call</a:t>
                      </a:r>
                    </a:p>
                    <a:p>
                      <a:pPr marL="0" marR="0" algn="ctr">
                        <a:spcBef>
                          <a:spcPts val="0"/>
                        </a:spcBef>
                        <a:spcAft>
                          <a:spcPts val="0"/>
                        </a:spcAft>
                      </a:pPr>
                      <a:r>
                        <a:rPr lang="en-US" sz="1600">
                          <a:effectLst/>
                          <a:latin typeface="Calibri"/>
                          <a:ea typeface="Calibri"/>
                          <a:cs typeface="Times New Roman"/>
                        </a:rPr>
                        <a:t>Any AZNN updates:</a:t>
                      </a:r>
                    </a:p>
                  </a:txBody>
                  <a:tcPr marL="68580" marR="68580" marT="0" marB="0" anchor="ctr"/>
                </a:tc>
                <a:tc>
                  <a:txBody>
                    <a:bodyPr/>
                    <a:lstStyle/>
                    <a:p>
                      <a:pPr marL="0" marR="0" algn="ctr">
                        <a:spcBef>
                          <a:spcPts val="0"/>
                        </a:spcBef>
                        <a:spcAft>
                          <a:spcPts val="0"/>
                        </a:spcAft>
                      </a:pPr>
                      <a:r>
                        <a:rPr lang="en-US" sz="1600">
                          <a:effectLst/>
                          <a:latin typeface="Calibri"/>
                          <a:ea typeface="Calibri"/>
                          <a:cs typeface="Times New Roman"/>
                        </a:rPr>
                        <a:t> </a:t>
                      </a:r>
                    </a:p>
                    <a:p>
                      <a:pPr marL="0" marR="0" algn="ctr">
                        <a:spcBef>
                          <a:spcPts val="0"/>
                        </a:spcBef>
                        <a:spcAft>
                          <a:spcPts val="0"/>
                        </a:spcAft>
                      </a:pPr>
                      <a:r>
                        <a:rPr lang="en-US" sz="1600">
                          <a:effectLst/>
                          <a:latin typeface="Calibri"/>
                          <a:ea typeface="Calibri"/>
                          <a:cs typeface="Times New Roman"/>
                        </a:rPr>
                        <a:t>Ryan Lang</a:t>
                      </a:r>
                    </a:p>
                  </a:txBody>
                  <a:tcPr marL="68580" marR="68580" marT="0" marB="0" anchor="ctr"/>
                </a:tc>
              </a:tr>
              <a:tr h="688131">
                <a:tc>
                  <a:txBody>
                    <a:bodyPr/>
                    <a:lstStyle/>
                    <a:p>
                      <a:pPr marL="0" marR="0" algn="ctr">
                        <a:spcBef>
                          <a:spcPts val="0"/>
                        </a:spcBef>
                        <a:spcAft>
                          <a:spcPts val="0"/>
                        </a:spcAft>
                      </a:pPr>
                      <a:r>
                        <a:rPr lang="en-US" sz="1600">
                          <a:effectLst/>
                          <a:latin typeface="Calibri"/>
                          <a:ea typeface="Calibri"/>
                          <a:cs typeface="Times New Roman"/>
                        </a:rPr>
                        <a:t> </a:t>
                      </a:r>
                    </a:p>
                    <a:p>
                      <a:pPr marL="0" marR="0" algn="ctr">
                        <a:spcBef>
                          <a:spcPts val="0"/>
                        </a:spcBef>
                        <a:spcAft>
                          <a:spcPts val="0"/>
                        </a:spcAft>
                      </a:pPr>
                      <a:r>
                        <a:rPr lang="en-US" sz="1600">
                          <a:effectLst/>
                          <a:latin typeface="Calibri"/>
                          <a:ea typeface="Calibri"/>
                          <a:cs typeface="Times New Roman"/>
                        </a:rPr>
                        <a:t>10:15-</a:t>
                      </a:r>
                    </a:p>
                    <a:p>
                      <a:pPr marL="0" marR="0" algn="ctr">
                        <a:spcBef>
                          <a:spcPts val="0"/>
                        </a:spcBef>
                        <a:spcAft>
                          <a:spcPts val="0"/>
                        </a:spcAft>
                      </a:pPr>
                      <a:r>
                        <a:rPr lang="en-US" sz="1600">
                          <a:effectLst/>
                          <a:latin typeface="Calibri"/>
                          <a:ea typeface="Calibri"/>
                          <a:cs typeface="Times New Roman"/>
                        </a:rPr>
                        <a:t>10:30 AM</a:t>
                      </a:r>
                    </a:p>
                  </a:txBody>
                  <a:tcPr marL="68580" marR="68580" marT="0" marB="0" anchor="ctr"/>
                </a:tc>
                <a:tc>
                  <a:txBody>
                    <a:bodyPr/>
                    <a:lstStyle/>
                    <a:p>
                      <a:pPr marL="0" marR="0" algn="ctr">
                        <a:spcBef>
                          <a:spcPts val="0"/>
                        </a:spcBef>
                        <a:spcAft>
                          <a:spcPts val="0"/>
                        </a:spcAft>
                      </a:pPr>
                      <a:r>
                        <a:rPr lang="en-US" sz="1600">
                          <a:effectLst/>
                          <a:latin typeface="Calibri"/>
                          <a:ea typeface="Calibri"/>
                          <a:cs typeface="Times New Roman"/>
                        </a:rPr>
                        <a:t>Active Living PSE – Continuation of Conference Breakout Session</a:t>
                      </a:r>
                    </a:p>
                  </a:txBody>
                  <a:tcPr marL="68580" marR="68580" marT="0" marB="0" anchor="ctr"/>
                </a:tc>
                <a:tc>
                  <a:txBody>
                    <a:bodyPr/>
                    <a:lstStyle/>
                    <a:p>
                      <a:pPr marL="0" marR="0" algn="ctr">
                        <a:spcBef>
                          <a:spcPts val="0"/>
                        </a:spcBef>
                        <a:spcAft>
                          <a:spcPts val="0"/>
                        </a:spcAft>
                      </a:pPr>
                      <a:r>
                        <a:rPr lang="en-US" sz="1600">
                          <a:effectLst/>
                          <a:latin typeface="Calibri"/>
                          <a:ea typeface="Calibri"/>
                          <a:cs typeface="Times New Roman"/>
                        </a:rPr>
                        <a:t>Ryan Lang</a:t>
                      </a:r>
                    </a:p>
                  </a:txBody>
                  <a:tcPr marL="68580" marR="68580" marT="0" marB="0" anchor="ctr"/>
                </a:tc>
              </a:tr>
              <a:tr h="849937">
                <a:tc>
                  <a:txBody>
                    <a:bodyPr/>
                    <a:lstStyle/>
                    <a:p>
                      <a:pPr marL="0" marR="0" algn="ctr">
                        <a:spcBef>
                          <a:spcPts val="0"/>
                        </a:spcBef>
                        <a:spcAft>
                          <a:spcPts val="0"/>
                        </a:spcAft>
                      </a:pPr>
                      <a:r>
                        <a:rPr lang="en-US" sz="1600">
                          <a:effectLst/>
                          <a:latin typeface="Calibri"/>
                          <a:ea typeface="Calibri"/>
                          <a:cs typeface="Times New Roman"/>
                        </a:rPr>
                        <a:t>10:30 – 10:40 AM</a:t>
                      </a:r>
                    </a:p>
                  </a:txBody>
                  <a:tcPr marL="68580" marR="68580" marT="0" marB="0" anchor="ctr"/>
                </a:tc>
                <a:tc>
                  <a:txBody>
                    <a:bodyPr/>
                    <a:lstStyle/>
                    <a:p>
                      <a:pPr marL="0" marR="0" algn="ctr">
                        <a:spcBef>
                          <a:spcPts val="0"/>
                        </a:spcBef>
                        <a:spcAft>
                          <a:spcPts val="0"/>
                        </a:spcAft>
                      </a:pPr>
                      <a:r>
                        <a:rPr lang="en-US" sz="1600">
                          <a:effectLst/>
                          <a:latin typeface="Calibri"/>
                          <a:ea typeface="Calibri"/>
                          <a:cs typeface="Times New Roman"/>
                        </a:rPr>
                        <a:t>Brainstorm from Doing PARAs</a:t>
                      </a:r>
                    </a:p>
                  </a:txBody>
                  <a:tcPr marL="68580" marR="68580" marT="0" marB="0" anchor="ctr"/>
                </a:tc>
                <a:tc>
                  <a:txBody>
                    <a:bodyPr/>
                    <a:lstStyle/>
                    <a:p>
                      <a:pPr marL="0" marR="0" algn="ctr">
                        <a:spcBef>
                          <a:spcPts val="0"/>
                        </a:spcBef>
                        <a:spcAft>
                          <a:spcPts val="0"/>
                        </a:spcAft>
                      </a:pPr>
                      <a:r>
                        <a:rPr lang="en-US" sz="1600">
                          <a:effectLst/>
                          <a:latin typeface="Calibri"/>
                          <a:ea typeface="Calibri"/>
                          <a:cs typeface="Times New Roman"/>
                        </a:rPr>
                        <a:t>Kay Orzech</a:t>
                      </a:r>
                    </a:p>
                  </a:txBody>
                  <a:tcPr marL="68580" marR="68580" marT="0" marB="0" anchor="ctr"/>
                </a:tc>
              </a:tr>
              <a:tr h="849937">
                <a:tc>
                  <a:txBody>
                    <a:bodyPr/>
                    <a:lstStyle/>
                    <a:p>
                      <a:pPr marL="0" marR="0" algn="ctr">
                        <a:spcBef>
                          <a:spcPts val="0"/>
                        </a:spcBef>
                        <a:spcAft>
                          <a:spcPts val="0"/>
                        </a:spcAft>
                      </a:pPr>
                      <a:r>
                        <a:rPr lang="en-US" sz="1600">
                          <a:effectLst/>
                          <a:latin typeface="Calibri"/>
                          <a:ea typeface="Calibri"/>
                          <a:cs typeface="Times New Roman"/>
                        </a:rPr>
                        <a:t>10:40-</a:t>
                      </a:r>
                    </a:p>
                    <a:p>
                      <a:pPr marL="0" marR="0" algn="ctr">
                        <a:spcBef>
                          <a:spcPts val="0"/>
                        </a:spcBef>
                        <a:spcAft>
                          <a:spcPts val="0"/>
                        </a:spcAft>
                      </a:pPr>
                      <a:r>
                        <a:rPr lang="en-US" sz="1600">
                          <a:effectLst/>
                          <a:latin typeface="Calibri"/>
                          <a:ea typeface="Calibri"/>
                          <a:cs typeface="Times New Roman"/>
                        </a:rPr>
                        <a:t>10:50 AM</a:t>
                      </a:r>
                    </a:p>
                  </a:txBody>
                  <a:tcPr marL="68580" marR="68580" marT="0" marB="0" anchor="ctr"/>
                </a:tc>
                <a:tc>
                  <a:txBody>
                    <a:bodyPr/>
                    <a:lstStyle/>
                    <a:p>
                      <a:pPr marL="0" marR="0" algn="ctr">
                        <a:spcBef>
                          <a:spcPts val="0"/>
                        </a:spcBef>
                        <a:spcAft>
                          <a:spcPts val="0"/>
                        </a:spcAft>
                      </a:pPr>
                      <a:r>
                        <a:rPr lang="en-US" sz="1600" dirty="0">
                          <a:effectLst/>
                          <a:latin typeface="Calibri"/>
                          <a:ea typeface="Calibri"/>
                          <a:cs typeface="Times New Roman"/>
                        </a:rPr>
                        <a:t>Shared-Use Agreement</a:t>
                      </a:r>
                    </a:p>
                  </a:txBody>
                  <a:tcPr marL="68580" marR="68580" marT="0" marB="0" anchor="ctr"/>
                </a:tc>
                <a:tc>
                  <a:txBody>
                    <a:bodyPr/>
                    <a:lstStyle/>
                    <a:p>
                      <a:pPr marL="0" marR="0" algn="ctr">
                        <a:spcBef>
                          <a:spcPts val="0"/>
                        </a:spcBef>
                        <a:spcAft>
                          <a:spcPts val="0"/>
                        </a:spcAft>
                      </a:pPr>
                      <a:r>
                        <a:rPr lang="en-US" sz="1600">
                          <a:effectLst/>
                          <a:latin typeface="Calibri"/>
                          <a:ea typeface="Calibri"/>
                          <a:cs typeface="Times New Roman"/>
                        </a:rPr>
                        <a:t>Ryan Lang</a:t>
                      </a:r>
                    </a:p>
                  </a:txBody>
                  <a:tcPr marL="68580" marR="68580" marT="0" marB="0" anchor="ctr"/>
                </a:tc>
              </a:tr>
              <a:tr h="960734">
                <a:tc>
                  <a:txBody>
                    <a:bodyPr/>
                    <a:lstStyle/>
                    <a:p>
                      <a:pPr marL="0" marR="0" algn="ctr">
                        <a:spcBef>
                          <a:spcPts val="0"/>
                        </a:spcBef>
                        <a:spcAft>
                          <a:spcPts val="0"/>
                        </a:spcAft>
                      </a:pPr>
                      <a:r>
                        <a:rPr lang="en-US" sz="1600">
                          <a:effectLst/>
                          <a:latin typeface="Calibri"/>
                          <a:ea typeface="Calibri"/>
                          <a:cs typeface="Times New Roman"/>
                        </a:rPr>
                        <a:t> </a:t>
                      </a:r>
                    </a:p>
                    <a:p>
                      <a:pPr marL="0" marR="0" algn="ctr">
                        <a:spcBef>
                          <a:spcPts val="0"/>
                        </a:spcBef>
                        <a:spcAft>
                          <a:spcPts val="0"/>
                        </a:spcAft>
                      </a:pPr>
                      <a:r>
                        <a:rPr lang="en-US" sz="1600">
                          <a:effectLst/>
                          <a:latin typeface="Calibri"/>
                          <a:ea typeface="Calibri"/>
                          <a:cs typeface="Times New Roman"/>
                        </a:rPr>
                        <a:t>10:50-</a:t>
                      </a:r>
                    </a:p>
                    <a:p>
                      <a:pPr marL="0" marR="0" algn="ctr">
                        <a:spcBef>
                          <a:spcPts val="0"/>
                        </a:spcBef>
                        <a:spcAft>
                          <a:spcPts val="0"/>
                        </a:spcAft>
                      </a:pPr>
                      <a:r>
                        <a:rPr lang="en-US" sz="1600">
                          <a:effectLst/>
                          <a:latin typeface="Calibri"/>
                          <a:ea typeface="Calibri"/>
                          <a:cs typeface="Times New Roman"/>
                        </a:rPr>
                        <a:t>11:00 AM</a:t>
                      </a:r>
                    </a:p>
                  </a:txBody>
                  <a:tcPr marL="68580" marR="68580" marT="0" marB="0" anchor="ctr"/>
                </a:tc>
                <a:tc>
                  <a:txBody>
                    <a:bodyPr/>
                    <a:lstStyle/>
                    <a:p>
                      <a:pPr marL="0" marR="0" algn="ctr">
                        <a:spcBef>
                          <a:spcPts val="0"/>
                        </a:spcBef>
                        <a:spcAft>
                          <a:spcPts val="0"/>
                        </a:spcAft>
                      </a:pPr>
                      <a:r>
                        <a:rPr lang="en-US" sz="1600">
                          <a:effectLst/>
                          <a:latin typeface="Calibri"/>
                          <a:ea typeface="Calibri"/>
                          <a:cs typeface="Times New Roman"/>
                        </a:rPr>
                        <a:t> </a:t>
                      </a:r>
                    </a:p>
                    <a:p>
                      <a:pPr marL="0" marR="0" algn="ctr">
                        <a:spcBef>
                          <a:spcPts val="0"/>
                        </a:spcBef>
                        <a:spcAft>
                          <a:spcPts val="0"/>
                        </a:spcAft>
                      </a:pPr>
                      <a:r>
                        <a:rPr lang="en-US" sz="1600">
                          <a:effectLst/>
                          <a:latin typeface="Calibri"/>
                          <a:ea typeface="Calibri"/>
                          <a:cs typeface="Times New Roman"/>
                        </a:rPr>
                        <a:t>Open Discussion:</a:t>
                      </a:r>
                    </a:p>
                    <a:p>
                      <a:pPr marL="0" marR="0" algn="ctr">
                        <a:spcBef>
                          <a:spcPts val="0"/>
                        </a:spcBef>
                        <a:spcAft>
                          <a:spcPts val="0"/>
                        </a:spcAft>
                      </a:pPr>
                      <a:r>
                        <a:rPr lang="en-US" sz="1600">
                          <a:effectLst/>
                          <a:latin typeface="Calibri"/>
                          <a:ea typeface="Calibri"/>
                          <a:cs typeface="Times New Roman"/>
                        </a:rPr>
                        <a:t> </a:t>
                      </a:r>
                    </a:p>
                  </a:txBody>
                  <a:tcPr marL="68580" marR="68580" marT="0" marB="0" anchor="ctr"/>
                </a:tc>
                <a:tc>
                  <a:txBody>
                    <a:bodyPr/>
                    <a:lstStyle/>
                    <a:p>
                      <a:pPr marL="0" marR="0" algn="ctr">
                        <a:spcBef>
                          <a:spcPts val="0"/>
                        </a:spcBef>
                        <a:spcAft>
                          <a:spcPts val="0"/>
                        </a:spcAft>
                      </a:pPr>
                      <a:r>
                        <a:rPr lang="en-US" sz="1600" dirty="0">
                          <a:effectLst/>
                          <a:latin typeface="Calibri"/>
                          <a:ea typeface="Calibri"/>
                          <a:cs typeface="Times New Roman"/>
                        </a:rPr>
                        <a:t> </a:t>
                      </a:r>
                    </a:p>
                    <a:p>
                      <a:pPr marL="0" marR="0" algn="ctr">
                        <a:spcBef>
                          <a:spcPts val="0"/>
                        </a:spcBef>
                        <a:spcAft>
                          <a:spcPts val="0"/>
                        </a:spcAft>
                      </a:pPr>
                      <a:r>
                        <a:rPr lang="en-US" sz="1600" dirty="0">
                          <a:effectLst/>
                          <a:latin typeface="Calibri"/>
                          <a:ea typeface="Calibri"/>
                          <a:cs typeface="Times New Roman"/>
                        </a:rPr>
                        <a:t> </a:t>
                      </a:r>
                    </a:p>
                    <a:p>
                      <a:pPr marL="0" marR="0" algn="ctr">
                        <a:spcBef>
                          <a:spcPts val="0"/>
                        </a:spcBef>
                        <a:spcAft>
                          <a:spcPts val="0"/>
                        </a:spcAft>
                      </a:pPr>
                      <a:r>
                        <a:rPr lang="en-US" sz="1600" dirty="0">
                          <a:effectLst/>
                          <a:latin typeface="Calibri"/>
                          <a:ea typeface="Calibri"/>
                          <a:cs typeface="Times New Roman"/>
                        </a:rPr>
                        <a:t>Group</a:t>
                      </a:r>
                    </a:p>
                  </a:txBody>
                  <a:tcPr marL="68580" marR="68580" marT="0" marB="0" anchor="ctr"/>
                </a:tc>
              </a:tr>
            </a:tbl>
          </a:graphicData>
        </a:graphic>
      </p:graphicFrame>
      <p:sp>
        <p:nvSpPr>
          <p:cNvPr id="5" name="Rectangle 1"/>
          <p:cNvSpPr>
            <a:spLocks noChangeArrowheads="1"/>
          </p:cNvSpPr>
          <p:nvPr/>
        </p:nvSpPr>
        <p:spPr bwMode="auto">
          <a:xfrm>
            <a:off x="1760538" y="21875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38555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 PSE Panorama</a:t>
            </a:r>
            <a:endParaRPr lang="en-US" dirty="0"/>
          </a:p>
        </p:txBody>
      </p:sp>
      <p:sp>
        <p:nvSpPr>
          <p:cNvPr id="3" name="Content Placeholder 2"/>
          <p:cNvSpPr>
            <a:spLocks noGrp="1"/>
          </p:cNvSpPr>
          <p:nvPr>
            <p:ph sz="quarter" idx="1"/>
          </p:nvPr>
        </p:nvSpPr>
        <p:spPr/>
        <p:txBody>
          <a:bodyPr>
            <a:normAutofit/>
          </a:bodyPr>
          <a:lstStyle/>
          <a:p>
            <a:pPr marL="0" indent="0">
              <a:buNone/>
            </a:pPr>
            <a:endParaRPr lang="en-US" sz="3200"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6054" t="21975" r="25572" b="6708"/>
          <a:stretch/>
        </p:blipFill>
        <p:spPr bwMode="auto">
          <a:xfrm>
            <a:off x="151682" y="1299754"/>
            <a:ext cx="4712765" cy="5558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l="26696" t="29207" r="27180" b="25392"/>
          <a:stretch/>
        </p:blipFill>
        <p:spPr bwMode="auto">
          <a:xfrm>
            <a:off x="4595939" y="2288176"/>
            <a:ext cx="4548061"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4965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Success Stories to Make You Think</a:t>
            </a:r>
            <a:endParaRPr lang="en-US" dirty="0"/>
          </a:p>
        </p:txBody>
      </p:sp>
      <p:sp>
        <p:nvSpPr>
          <p:cNvPr id="5" name="Content Placeholder 4"/>
          <p:cNvSpPr>
            <a:spLocks noGrp="1"/>
          </p:cNvSpPr>
          <p:nvPr>
            <p:ph idx="1"/>
          </p:nvPr>
        </p:nvSpPr>
        <p:spPr/>
        <p:txBody>
          <a:bodyPr/>
          <a:lstStyle/>
          <a:p>
            <a:r>
              <a:rPr lang="en-US" dirty="0" smtClean="0"/>
              <a:t>Direct </a:t>
            </a:r>
            <a:r>
              <a:rPr lang="en-US" dirty="0"/>
              <a:t>e</a:t>
            </a:r>
            <a:r>
              <a:rPr lang="en-US" dirty="0" smtClean="0"/>
              <a:t>ducation (DE) can lead to active </a:t>
            </a:r>
            <a:r>
              <a:rPr lang="en-US" dirty="0"/>
              <a:t>l</a:t>
            </a:r>
            <a:r>
              <a:rPr lang="en-US" dirty="0" smtClean="0"/>
              <a:t>iving PSE engagement</a:t>
            </a:r>
          </a:p>
          <a:p>
            <a:r>
              <a:rPr lang="en-US" dirty="0" smtClean="0"/>
              <a:t>Use your Adult DE findings for good</a:t>
            </a:r>
          </a:p>
          <a:p>
            <a:r>
              <a:rPr lang="en-US" dirty="0" smtClean="0"/>
              <a:t>The Physical Activity Resource Assessment (PARA) can give you ideas</a:t>
            </a:r>
          </a:p>
          <a:p>
            <a:r>
              <a:rPr lang="en-US" dirty="0" smtClean="0"/>
              <a:t>Infrastructure</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9586" y="3573679"/>
            <a:ext cx="1574052" cy="2801921"/>
          </a:xfrm>
          <a:prstGeom prst="rect">
            <a:avLst/>
          </a:prstGeom>
        </p:spPr>
      </p:pic>
    </p:spTree>
    <p:extLst>
      <p:ext uri="{BB962C8B-B14F-4D97-AF65-F5344CB8AC3E}">
        <p14:creationId xmlns:p14="http://schemas.microsoft.com/office/powerpoint/2010/main" val="3961042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Let’s talk Liability	</a:t>
            </a:r>
            <a:endParaRPr lang="en-US" dirty="0"/>
          </a:p>
        </p:txBody>
      </p:sp>
      <p:sp>
        <p:nvSpPr>
          <p:cNvPr id="3" name="Content Placeholder 2"/>
          <p:cNvSpPr>
            <a:spLocks noGrp="1"/>
          </p:cNvSpPr>
          <p:nvPr>
            <p:ph idx="1"/>
          </p:nvPr>
        </p:nvSpPr>
        <p:spPr/>
        <p:txBody>
          <a:bodyPr>
            <a:normAutofit/>
          </a:bodyPr>
          <a:lstStyle/>
          <a:p>
            <a:r>
              <a:rPr lang="en-US" dirty="0" smtClean="0"/>
              <a:t>Recreational User Statute – ARS § 33-1551</a:t>
            </a:r>
          </a:p>
          <a:p>
            <a:pPr marL="0" indent="0" algn="ctr">
              <a:buNone/>
            </a:pPr>
            <a:r>
              <a:rPr lang="en-US" sz="2000" dirty="0">
                <a:hlinkClick r:id="rId2"/>
              </a:rPr>
              <a:t>http://</a:t>
            </a:r>
            <a:r>
              <a:rPr lang="en-US" sz="2000" dirty="0" smtClean="0">
                <a:hlinkClick r:id="rId2"/>
              </a:rPr>
              <a:t>www.azleg.gov/ars/33/01551.htm</a:t>
            </a:r>
            <a:endParaRPr lang="en-US" sz="2000" dirty="0" smtClean="0"/>
          </a:p>
          <a:p>
            <a:pPr marL="0" indent="0" algn="ctr">
              <a:buNone/>
            </a:pPr>
            <a:endParaRPr lang="en-US" sz="2000" dirty="0"/>
          </a:p>
          <a:p>
            <a:r>
              <a:rPr lang="en-US" dirty="0" smtClean="0"/>
              <a:t>School Immunity – ARS §§ 15-1105; 15-183</a:t>
            </a:r>
            <a:endParaRPr lang="en-US" dirty="0">
              <a:hlinkClick r:id="rId3"/>
            </a:endParaRPr>
          </a:p>
          <a:p>
            <a:pPr marL="0" indent="0" algn="ctr">
              <a:buNone/>
            </a:pPr>
            <a:r>
              <a:rPr lang="en-US" sz="1900" dirty="0" smtClean="0">
                <a:hlinkClick r:id="rId3"/>
              </a:rPr>
              <a:t>http</a:t>
            </a:r>
            <a:r>
              <a:rPr lang="en-US" sz="1900" dirty="0">
                <a:hlinkClick r:id="rId3"/>
              </a:rPr>
              <a:t>://</a:t>
            </a:r>
            <a:r>
              <a:rPr lang="en-US" sz="1900" dirty="0" smtClean="0">
                <a:hlinkClick r:id="rId3"/>
              </a:rPr>
              <a:t>www.azleg.gov/ars/15/01105.htm</a:t>
            </a:r>
            <a:endParaRPr lang="en-US" sz="1900" dirty="0" smtClean="0"/>
          </a:p>
          <a:p>
            <a:pPr marL="0" indent="0" algn="ctr">
              <a:buNone/>
            </a:pPr>
            <a:r>
              <a:rPr lang="en-US" sz="1900" dirty="0">
                <a:hlinkClick r:id="rId4"/>
              </a:rPr>
              <a:t>http://</a:t>
            </a:r>
            <a:r>
              <a:rPr lang="en-US" sz="1900" dirty="0" smtClean="0">
                <a:hlinkClick r:id="rId4"/>
              </a:rPr>
              <a:t>www.azleg.gov/ars/15/00183.htm</a:t>
            </a:r>
            <a:endParaRPr lang="en-US" sz="1900" dirty="0" smtClean="0"/>
          </a:p>
          <a:p>
            <a:endParaRPr lang="en-US" dirty="0"/>
          </a:p>
          <a:p>
            <a:r>
              <a:rPr lang="en-US" dirty="0" smtClean="0"/>
              <a:t>No protection for gross negligence or intentional misconduct </a:t>
            </a:r>
          </a:p>
        </p:txBody>
      </p:sp>
      <p:sp>
        <p:nvSpPr>
          <p:cNvPr id="4" name="Date Placeholder 3"/>
          <p:cNvSpPr>
            <a:spLocks noGrp="1"/>
          </p:cNvSpPr>
          <p:nvPr>
            <p:ph type="dt" sz="half" idx="10"/>
          </p:nvPr>
        </p:nvSpPr>
        <p:spPr/>
        <p:txBody>
          <a:bodyPr/>
          <a:lstStyle/>
          <a:p>
            <a:r>
              <a:rPr lang="en-US" smtClean="0"/>
              <a:t>10/31/2016</a:t>
            </a:r>
            <a:endParaRPr lang="en-US" dirty="0"/>
          </a:p>
        </p:txBody>
      </p:sp>
      <p:sp>
        <p:nvSpPr>
          <p:cNvPr id="5" name="Slide Number Placeholder 4"/>
          <p:cNvSpPr>
            <a:spLocks noGrp="1"/>
          </p:cNvSpPr>
          <p:nvPr>
            <p:ph type="sldNum" sz="quarter" idx="12"/>
          </p:nvPr>
        </p:nvSpPr>
        <p:spPr/>
        <p:txBody>
          <a:bodyPr/>
          <a:lstStyle/>
          <a:p>
            <a:fld id="{177B9B30-2B5D-4CF0-AD2C-F3A38D31E139}" type="slidenum">
              <a:rPr lang="en-US" smtClean="0"/>
              <a:pPr/>
              <a:t>5</a:t>
            </a:fld>
            <a:endParaRPr lang="en-US" dirty="0"/>
          </a:p>
        </p:txBody>
      </p:sp>
    </p:spTree>
    <p:extLst>
      <p:ext uri="{BB962C8B-B14F-4D97-AF65-F5344CB8AC3E}">
        <p14:creationId xmlns:p14="http://schemas.microsoft.com/office/powerpoint/2010/main" val="1418885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sz="3600" dirty="0"/>
              <a:t>Recreational User Statute </a:t>
            </a:r>
            <a:br>
              <a:rPr lang="en-US" sz="3600" dirty="0"/>
            </a:br>
            <a:r>
              <a:rPr lang="en-US" sz="3600" dirty="0" smtClean="0"/>
              <a:t>ARS </a:t>
            </a:r>
            <a:r>
              <a:rPr lang="en-US" sz="3600" dirty="0"/>
              <a:t>§ </a:t>
            </a:r>
            <a:r>
              <a:rPr lang="en-US" sz="3600" dirty="0" smtClean="0"/>
              <a:t>33-1551</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Specified schools have immunity from liability for use of school grounds by recreational or educational users</a:t>
            </a:r>
          </a:p>
          <a:p>
            <a:r>
              <a:rPr lang="en-US" sz="1300" b="1" dirty="0" smtClean="0"/>
              <a:t>A </a:t>
            </a:r>
            <a:r>
              <a:rPr lang="en-US" sz="1300" b="1" dirty="0"/>
              <a:t>public or private owner, easement holder, lessee, tenant, manager or occupant of premises is not liable to a recreational or educational user </a:t>
            </a:r>
            <a:r>
              <a:rPr lang="en-US" sz="1300" dirty="0"/>
              <a:t>except</a:t>
            </a:r>
            <a:r>
              <a:rPr lang="en-US" sz="1300" b="1" dirty="0"/>
              <a:t> </a:t>
            </a:r>
            <a:r>
              <a:rPr lang="en-US" sz="1300" dirty="0"/>
              <a:t>on a showing that the owner, easement holder, lessee, tenant, manager or occupant was guilty of wilful, malicious or </a:t>
            </a:r>
            <a:r>
              <a:rPr lang="en-US" sz="1300" b="1" dirty="0"/>
              <a:t>grossly negligent </a:t>
            </a:r>
            <a:r>
              <a:rPr lang="en-US" sz="1300" dirty="0"/>
              <a:t>conduct that was a direct cause of the injury to the recreational or educational </a:t>
            </a:r>
            <a:r>
              <a:rPr lang="en-US" sz="1300" dirty="0" smtClean="0"/>
              <a:t>user.</a:t>
            </a:r>
          </a:p>
          <a:p>
            <a:r>
              <a:rPr lang="en-US" sz="1300" dirty="0" smtClean="0"/>
              <a:t>Recreational </a:t>
            </a:r>
            <a:r>
              <a:rPr lang="en-US" sz="1300" dirty="0"/>
              <a:t>user </a:t>
            </a:r>
            <a:r>
              <a:rPr lang="en-US" sz="1300" b="1" dirty="0"/>
              <a:t>does not include </a:t>
            </a:r>
            <a:r>
              <a:rPr lang="en-US" sz="1300" dirty="0"/>
              <a:t>a student who is registered at a school during designated times that the student is allowed to be on the school grounds as determined by district personnel or who is participating in a school-sanctioned </a:t>
            </a:r>
            <a:r>
              <a:rPr lang="en-US" sz="1300" dirty="0" smtClean="0"/>
              <a:t>activity.</a:t>
            </a:r>
            <a:endParaRPr lang="en-US" sz="2400" dirty="0" smtClean="0"/>
          </a:p>
          <a:p>
            <a:r>
              <a:rPr lang="en-US" sz="2400" dirty="0" smtClean="0"/>
              <a:t>Defined exterior school grounds as “park” during non-school hours and gave the same protections as other city/state parks</a:t>
            </a:r>
          </a:p>
          <a:p>
            <a:pPr marL="285750" lvl="1">
              <a:buFont typeface="Arial" pitchFamily="34" charset="0"/>
              <a:buChar char="•"/>
            </a:pPr>
            <a:r>
              <a:rPr lang="en-US" sz="1300" b="1" dirty="0" smtClean="0"/>
              <a:t>"</a:t>
            </a:r>
            <a:r>
              <a:rPr lang="en-US" sz="1300" b="1" dirty="0"/>
              <a:t>Premises" means</a:t>
            </a:r>
            <a:r>
              <a:rPr lang="en-US" sz="1300" dirty="0"/>
              <a:t> agricultural, range, </a:t>
            </a:r>
            <a:r>
              <a:rPr lang="en-US" sz="1300" b="1" dirty="0"/>
              <a:t>open space</a:t>
            </a:r>
            <a:r>
              <a:rPr lang="en-US" sz="1300" dirty="0"/>
              <a:t>, </a:t>
            </a:r>
            <a:r>
              <a:rPr lang="en-US" sz="1300" b="1" dirty="0"/>
              <a:t>park</a:t>
            </a:r>
            <a:r>
              <a:rPr lang="en-US" sz="1300" dirty="0"/>
              <a:t>, flood control, mining, forest, water delivery, water drainage or railroad lands, and any other similar lands, wherever located, that are available to a </a:t>
            </a:r>
            <a:r>
              <a:rPr lang="en-US" sz="1300" b="1" dirty="0"/>
              <a:t>recreational or educational user</a:t>
            </a:r>
            <a:r>
              <a:rPr lang="en-US" sz="1300" dirty="0"/>
              <a:t>, including paved or unpaved multiuse trails and special purpose roads or trails not open to automotive use by the public and any building, improvement, fixture, water conveyance system, body of water, channel, canal or lateral, road, trail or structure on such lands. </a:t>
            </a:r>
            <a:endParaRPr lang="en-US" sz="2400" dirty="0" smtClean="0"/>
          </a:p>
          <a:p>
            <a:r>
              <a:rPr lang="en-US" sz="2400" dirty="0" smtClean="0"/>
              <a:t>Did not include pools and other aquatic features</a:t>
            </a:r>
          </a:p>
          <a:p>
            <a:r>
              <a:rPr lang="en-US" sz="1300" dirty="0" smtClean="0"/>
              <a:t>"Park</a:t>
            </a:r>
            <a:r>
              <a:rPr lang="en-US" sz="1300" dirty="0"/>
              <a:t>" includes outdoor school grounds that are open to recreational users, </a:t>
            </a:r>
            <a:r>
              <a:rPr lang="en-US" sz="1300" b="1" dirty="0"/>
              <a:t>excluding swimming pools and other aquatic features</a:t>
            </a:r>
            <a:r>
              <a:rPr lang="en-US" sz="1300" dirty="0"/>
              <a:t>.</a:t>
            </a:r>
          </a:p>
          <a:p>
            <a:pPr marL="0" indent="0">
              <a:buNone/>
            </a:pPr>
            <a:endParaRPr lang="en-US" sz="2400" dirty="0"/>
          </a:p>
        </p:txBody>
      </p:sp>
      <p:sp>
        <p:nvSpPr>
          <p:cNvPr id="4" name="Date Placeholder 3"/>
          <p:cNvSpPr>
            <a:spLocks noGrp="1"/>
          </p:cNvSpPr>
          <p:nvPr>
            <p:ph type="dt" sz="half" idx="10"/>
          </p:nvPr>
        </p:nvSpPr>
        <p:spPr/>
        <p:txBody>
          <a:bodyPr/>
          <a:lstStyle/>
          <a:p>
            <a:r>
              <a:rPr lang="en-US" smtClean="0"/>
              <a:t>10/31/2016</a:t>
            </a:r>
            <a:endParaRPr lang="en-US" dirty="0"/>
          </a:p>
        </p:txBody>
      </p:sp>
      <p:sp>
        <p:nvSpPr>
          <p:cNvPr id="5" name="Slide Number Placeholder 4"/>
          <p:cNvSpPr>
            <a:spLocks noGrp="1"/>
          </p:cNvSpPr>
          <p:nvPr>
            <p:ph type="sldNum" sz="quarter" idx="12"/>
          </p:nvPr>
        </p:nvSpPr>
        <p:spPr/>
        <p:txBody>
          <a:bodyPr/>
          <a:lstStyle/>
          <a:p>
            <a:fld id="{177B9B30-2B5D-4CF0-AD2C-F3A38D31E139}" type="slidenum">
              <a:rPr lang="en-US" smtClean="0"/>
              <a:pPr/>
              <a:t>6</a:t>
            </a:fld>
            <a:endParaRPr lang="en-US" dirty="0"/>
          </a:p>
        </p:txBody>
      </p:sp>
    </p:spTree>
    <p:extLst>
      <p:ext uri="{BB962C8B-B14F-4D97-AF65-F5344CB8AC3E}">
        <p14:creationId xmlns:p14="http://schemas.microsoft.com/office/powerpoint/2010/main" val="42158573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10/31/2016</a:t>
            </a:r>
            <a:endParaRPr lang="en-US" dirty="0"/>
          </a:p>
        </p:txBody>
      </p:sp>
      <p:sp>
        <p:nvSpPr>
          <p:cNvPr id="3" name="Content Placeholder 2"/>
          <p:cNvSpPr>
            <a:spLocks noGrp="1"/>
          </p:cNvSpPr>
          <p:nvPr>
            <p:ph idx="1"/>
          </p:nvPr>
        </p:nvSpPr>
        <p:spPr/>
        <p:txBody>
          <a:bodyPr>
            <a:normAutofit/>
          </a:bodyPr>
          <a:lstStyle/>
          <a:p>
            <a:r>
              <a:rPr lang="en-US" sz="2400" dirty="0" smtClean="0"/>
              <a:t>Permits School districts to allow uncompensated use of facilities</a:t>
            </a:r>
          </a:p>
          <a:p>
            <a:pPr>
              <a:buFont typeface="Courier New" panose="02070309020205020404" pitchFamily="49" charset="0"/>
              <a:buChar char="o"/>
            </a:pPr>
            <a:r>
              <a:rPr lang="en-US" sz="1400" dirty="0" smtClean="0"/>
              <a:t>The </a:t>
            </a:r>
            <a:r>
              <a:rPr lang="en-US" sz="1400" dirty="0"/>
              <a:t>governing board, or the superintendent or chief administrative officer with the approval of the governing board, may permit </a:t>
            </a:r>
            <a:r>
              <a:rPr lang="en-US" sz="1400" b="1" dirty="0"/>
              <a:t>the uncompensated use of school buildings, grounds, buses, equipment and other school property</a:t>
            </a:r>
            <a:r>
              <a:rPr lang="en-US" sz="1400" dirty="0"/>
              <a:t> by any school related group, including student political organizations, or by any organization whose membership is open to the public and whose </a:t>
            </a:r>
            <a:r>
              <a:rPr lang="en-US" sz="1400" dirty="0" smtClean="0"/>
              <a:t>activities </a:t>
            </a:r>
            <a:r>
              <a:rPr lang="en-US" sz="1400" dirty="0"/>
              <a:t>promote the educational function of the school </a:t>
            </a:r>
            <a:r>
              <a:rPr lang="en-US" sz="1400" dirty="0" smtClean="0"/>
              <a:t>district</a:t>
            </a:r>
          </a:p>
          <a:p>
            <a:pPr>
              <a:buFont typeface="Courier New" panose="02070309020205020404" pitchFamily="49" charset="0"/>
              <a:buChar char="o"/>
            </a:pPr>
            <a:r>
              <a:rPr lang="en-US" sz="1400" dirty="0" smtClean="0"/>
              <a:t>A </a:t>
            </a:r>
            <a:r>
              <a:rPr lang="en-US" sz="1400" dirty="0"/>
              <a:t>school district and its employees, including the governing board, superintendent or chief administrative officer, are </a:t>
            </a:r>
            <a:r>
              <a:rPr lang="en-US" sz="1400" b="1" dirty="0"/>
              <a:t>immune from civil liability </a:t>
            </a:r>
            <a:r>
              <a:rPr lang="en-US" sz="1400" dirty="0"/>
              <a:t>with respect to all decisions made and actions taken to allow the lease or use of school property, unless the school district or its employees are guilty of </a:t>
            </a:r>
            <a:r>
              <a:rPr lang="en-US" sz="1400" b="1" dirty="0"/>
              <a:t>gross negligence or intentional misconduct</a:t>
            </a:r>
            <a:r>
              <a:rPr lang="en-US" sz="1400" dirty="0" smtClean="0"/>
              <a:t>.</a:t>
            </a:r>
          </a:p>
          <a:p>
            <a:pPr marL="0" indent="0">
              <a:buNone/>
            </a:pPr>
            <a:endParaRPr lang="en-US" sz="1200" dirty="0"/>
          </a:p>
          <a:p>
            <a:r>
              <a:rPr lang="en-US" sz="2400" dirty="0" smtClean="0"/>
              <a:t>Extended to Charter Schools</a:t>
            </a:r>
          </a:p>
          <a:p>
            <a:pPr>
              <a:buFont typeface="Courier New" panose="02070309020205020404" pitchFamily="49" charset="0"/>
              <a:buChar char="o"/>
            </a:pPr>
            <a:r>
              <a:rPr lang="en-US" sz="1400" dirty="0" smtClean="0"/>
              <a:t>A </a:t>
            </a:r>
            <a:r>
              <a:rPr lang="en-US" sz="1400" b="1" dirty="0"/>
              <a:t>charter school may permit the use of school property</a:t>
            </a:r>
            <a:r>
              <a:rPr lang="en-US" sz="1400" dirty="0"/>
              <a:t>, including school buildings, grounds, buses and equipment, by any person, group or organization for any lawful purpose, including a </a:t>
            </a:r>
            <a:r>
              <a:rPr lang="en-US" sz="1400" b="1" dirty="0"/>
              <a:t>recreational, educational</a:t>
            </a:r>
            <a:r>
              <a:rPr lang="en-US" sz="1400" dirty="0"/>
              <a:t>, political, economic, artistic, moral, scientific, social, religious or other civic or governmental purpose. The charter school may charge a reasonable fee for the use of the school </a:t>
            </a:r>
            <a:r>
              <a:rPr lang="en-US" sz="1400" dirty="0" smtClean="0"/>
              <a:t>property.</a:t>
            </a:r>
          </a:p>
          <a:p>
            <a:pPr>
              <a:buFont typeface="Courier New" panose="02070309020205020404" pitchFamily="49" charset="0"/>
              <a:buChar char="o"/>
            </a:pPr>
            <a:r>
              <a:rPr lang="en-US" sz="1400" dirty="0" smtClean="0"/>
              <a:t>A </a:t>
            </a:r>
            <a:r>
              <a:rPr lang="en-US" sz="1400" dirty="0"/>
              <a:t>charter school and its employees, including the governing body, or chief administrative officer, are </a:t>
            </a:r>
            <a:r>
              <a:rPr lang="en-US" sz="1400" b="1" dirty="0"/>
              <a:t>immune from civil liability </a:t>
            </a:r>
            <a:r>
              <a:rPr lang="en-US" sz="1400" dirty="0"/>
              <a:t>with respect to all decisions made and actions taken to allow the use of school property, unless the charter school or its employees are guilty of</a:t>
            </a:r>
            <a:r>
              <a:rPr lang="en-US" sz="1400" b="1" dirty="0"/>
              <a:t> gross negligence or intentional misconduct</a:t>
            </a:r>
          </a:p>
        </p:txBody>
      </p:sp>
      <p:sp>
        <p:nvSpPr>
          <p:cNvPr id="4" name="Text Placeholder 3"/>
          <p:cNvSpPr>
            <a:spLocks noGrp="1"/>
          </p:cNvSpPr>
          <p:nvPr>
            <p:ph type="body" sz="quarter" idx="13"/>
          </p:nvPr>
        </p:nvSpPr>
        <p:spPr/>
        <p:txBody>
          <a:bodyPr/>
          <a:lstStyle/>
          <a:p>
            <a:r>
              <a:rPr lang="en-US" sz="3600" dirty="0" smtClean="0"/>
              <a:t>School Immunity </a:t>
            </a:r>
            <a:br>
              <a:rPr lang="en-US" sz="3600" dirty="0" smtClean="0"/>
            </a:br>
            <a:r>
              <a:rPr lang="en-US" sz="3600" dirty="0" smtClean="0"/>
              <a:t>ARS </a:t>
            </a:r>
            <a:r>
              <a:rPr lang="en-US" sz="3600" dirty="0"/>
              <a:t>§§ 15-1105; </a:t>
            </a:r>
            <a:r>
              <a:rPr lang="en-US" sz="3600" dirty="0" smtClean="0"/>
              <a:t>15-183</a:t>
            </a:r>
            <a:endParaRPr lang="en-US" sz="3600" dirty="0"/>
          </a:p>
        </p:txBody>
      </p:sp>
      <p:sp>
        <p:nvSpPr>
          <p:cNvPr id="5" name="Slide Number Placeholder 4"/>
          <p:cNvSpPr>
            <a:spLocks noGrp="1"/>
          </p:cNvSpPr>
          <p:nvPr>
            <p:ph type="sldNum" sz="quarter" idx="12"/>
          </p:nvPr>
        </p:nvSpPr>
        <p:spPr/>
        <p:txBody>
          <a:bodyPr/>
          <a:lstStyle/>
          <a:p>
            <a:fld id="{177B9B30-2B5D-4CF0-AD2C-F3A38D31E139}" type="slidenum">
              <a:rPr lang="en-US" smtClean="0"/>
              <a:pPr/>
              <a:t>7</a:t>
            </a:fld>
            <a:endParaRPr lang="en-US" dirty="0"/>
          </a:p>
        </p:txBody>
      </p:sp>
    </p:spTree>
    <p:extLst>
      <p:ext uri="{BB962C8B-B14F-4D97-AF65-F5344CB8AC3E}">
        <p14:creationId xmlns:p14="http://schemas.microsoft.com/office/powerpoint/2010/main" val="1425438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Wrapping Up</a:t>
            </a:r>
            <a:endParaRPr lang="en-US" dirty="0"/>
          </a:p>
        </p:txBody>
      </p:sp>
      <p:sp>
        <p:nvSpPr>
          <p:cNvPr id="3" name="Content Placeholder 2"/>
          <p:cNvSpPr>
            <a:spLocks noGrp="1"/>
          </p:cNvSpPr>
          <p:nvPr>
            <p:ph sz="quarter" idx="1"/>
          </p:nvPr>
        </p:nvSpPr>
        <p:spPr/>
        <p:txBody>
          <a:bodyPr/>
          <a:lstStyle/>
          <a:p>
            <a:r>
              <a:rPr lang="en-US" sz="3200" dirty="0" smtClean="0"/>
              <a:t>Open Discussion:</a:t>
            </a:r>
          </a:p>
          <a:p>
            <a:pPr lvl="1"/>
            <a:r>
              <a:rPr lang="en-US" sz="3200" dirty="0"/>
              <a:t>How can we use the AL subcommittee in FY17 to help develop new ideas and potential new </a:t>
            </a:r>
            <a:r>
              <a:rPr lang="en-US" sz="3200" dirty="0" smtClean="0"/>
              <a:t>directions/ </a:t>
            </a:r>
            <a:r>
              <a:rPr lang="en-US" sz="3200" smtClean="0"/>
              <a:t>execute current ideas </a:t>
            </a:r>
            <a:r>
              <a:rPr lang="en-US" sz="3200"/>
              <a:t>for our individual SNAP-Ed county programs moving forward</a:t>
            </a:r>
            <a:r>
              <a:rPr lang="en-US" sz="3200" smtClean="0"/>
              <a:t>?</a:t>
            </a:r>
          </a:p>
          <a:p>
            <a:pPr marL="320040" lvl="1" indent="0">
              <a:buNone/>
            </a:pPr>
            <a:endParaRPr lang="en-US" sz="3200" dirty="0"/>
          </a:p>
          <a:p>
            <a:r>
              <a:rPr lang="en-US" sz="3200" dirty="0"/>
              <a:t>Call for new agenda items</a:t>
            </a:r>
          </a:p>
          <a:p>
            <a:pPr marL="0" indent="0">
              <a:buNone/>
            </a:pPr>
            <a:endParaRPr lang="en-US" dirty="0" smtClean="0"/>
          </a:p>
        </p:txBody>
      </p:sp>
    </p:spTree>
    <p:extLst>
      <p:ext uri="{BB962C8B-B14F-4D97-AF65-F5344CB8AC3E}">
        <p14:creationId xmlns:p14="http://schemas.microsoft.com/office/powerpoint/2010/main" val="25142554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1772</TotalTime>
  <Words>707</Words>
  <Application>Microsoft Office PowerPoint</Application>
  <PresentationFormat>On-screen Show (4:3)</PresentationFormat>
  <Paragraphs>77</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 Active Living Subcommittee April 18th, 2017  WELCOME  </vt:lpstr>
      <vt:lpstr>PowerPoint Presentation</vt:lpstr>
      <vt:lpstr>AL PSE Panorama</vt:lpstr>
      <vt:lpstr>Success Stories to Make You Think</vt:lpstr>
      <vt:lpstr>PowerPoint Presentation</vt:lpstr>
      <vt:lpstr>PowerPoint Presentation</vt:lpstr>
      <vt:lpstr>PowerPoint Presentation</vt:lpstr>
      <vt:lpstr>Wrapping Up</vt:lpstr>
    </vt:vector>
  </TitlesOfParts>
  <Company>AzDHS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AZNN  Physical Activity Subcommittee  January 24th, 2014</dc:title>
  <dc:creator>scanzem</dc:creator>
  <cp:lastModifiedBy>%username%</cp:lastModifiedBy>
  <cp:revision>109</cp:revision>
  <cp:lastPrinted>2014-01-22T15:03:52Z</cp:lastPrinted>
  <dcterms:created xsi:type="dcterms:W3CDTF">2014-01-21T20:03:22Z</dcterms:created>
  <dcterms:modified xsi:type="dcterms:W3CDTF">2017-04-18T15:18:20Z</dcterms:modified>
</cp:coreProperties>
</file>