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74" r:id="rId3"/>
    <p:sldId id="276" r:id="rId4"/>
    <p:sldId id="358" r:id="rId5"/>
    <p:sldId id="319" r:id="rId6"/>
    <p:sldId id="370" r:id="rId7"/>
    <p:sldId id="372" r:id="rId8"/>
    <p:sldId id="371" r:id="rId9"/>
    <p:sldId id="330" r:id="rId10"/>
    <p:sldId id="369" r:id="rId11"/>
    <p:sldId id="365" r:id="rId12"/>
    <p:sldId id="275" r:id="rId13"/>
    <p:sldId id="277" r:id="rId14"/>
    <p:sldId id="320" r:id="rId15"/>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767">
          <p15:clr>
            <a:srgbClr val="A4A3A4"/>
          </p15:clr>
        </p15:guide>
        <p15:guide id="2" orient="horz" pos="228">
          <p15:clr>
            <a:srgbClr val="A4A3A4"/>
          </p15:clr>
        </p15:guide>
        <p15:guide id="3" pos="298">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Nicholso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0920"/>
    <a:srgbClr val="1EACE9"/>
    <a:srgbClr val="CBCDC6"/>
    <a:srgbClr val="D4EBFF"/>
    <a:srgbClr val="1EACFF"/>
    <a:srgbClr val="2F6E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66746" autoAdjust="0"/>
  </p:normalViewPr>
  <p:slideViewPr>
    <p:cSldViewPr snapToGrid="0" snapToObjects="1">
      <p:cViewPr>
        <p:scale>
          <a:sx n="82" d="100"/>
          <a:sy n="82" d="100"/>
        </p:scale>
        <p:origin x="-2454" y="-72"/>
      </p:cViewPr>
      <p:guideLst>
        <p:guide orient="horz" pos="767"/>
        <p:guide orient="horz" pos="228"/>
        <p:guide pos="2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9" d="100"/>
          <a:sy n="109" d="100"/>
        </p:scale>
        <p:origin x="-520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3164" tIns="46582" rIns="93164" bIns="46582" rtlCol="0"/>
          <a:lstStyle>
            <a:lvl1pPr algn="l" fontAlgn="auto">
              <a:spcBef>
                <a:spcPts val="0"/>
              </a:spcBef>
              <a:spcAft>
                <a:spcPts val="0"/>
              </a:spcAft>
              <a:defRPr sz="1200">
                <a:latin typeface="+mn-lt"/>
                <a:ea typeface="+mn-ea"/>
                <a:cs typeface="+mn-cs"/>
              </a:defRPr>
            </a:lvl1pPr>
          </a:lstStyle>
          <a:p>
            <a:pPr>
              <a:defRPr/>
            </a:pPr>
            <a:r>
              <a:rPr lang="en-US"/>
              <a:t>PAL Training_PPT Deck</a:t>
            </a:r>
          </a:p>
        </p:txBody>
      </p:sp>
      <p:sp>
        <p:nvSpPr>
          <p:cNvPr id="3" name="Date Placeholder 2"/>
          <p:cNvSpPr>
            <a:spLocks noGrp="1"/>
          </p:cNvSpPr>
          <p:nvPr>
            <p:ph type="dt" sz="quarter" idx="1"/>
          </p:nvPr>
        </p:nvSpPr>
        <p:spPr>
          <a:xfrm>
            <a:off x="3970339" y="0"/>
            <a:ext cx="3038475" cy="465138"/>
          </a:xfrm>
          <a:prstGeom prst="rect">
            <a:avLst/>
          </a:prstGeom>
        </p:spPr>
        <p:txBody>
          <a:bodyPr vert="horz" wrap="square" lIns="93164" tIns="46582" rIns="93164" bIns="46582" numCol="1" anchor="t" anchorCtr="0" compatLnSpc="1">
            <a:prstTxWarp prst="textNoShape">
              <a:avLst/>
            </a:prstTxWarp>
          </a:bodyPr>
          <a:lstStyle>
            <a:lvl1pPr algn="r">
              <a:defRPr sz="1200" smtClean="0">
                <a:latin typeface="Calibri" charset="0"/>
                <a:cs typeface="Arial" charset="0"/>
              </a:defRPr>
            </a:lvl1pPr>
          </a:lstStyle>
          <a:p>
            <a:pPr>
              <a:defRPr/>
            </a:pPr>
            <a:fld id="{95FCB27C-F3FB-F34D-8B0E-D1F3EF0298C4}" type="datetime1">
              <a:rPr lang="en-US"/>
              <a:pPr>
                <a:defRPr/>
              </a:pPr>
              <a:t>3/29/2018</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3164" tIns="46582" rIns="93164" bIns="46582" rtlCol="0" anchor="b"/>
          <a:lstStyle>
            <a:lvl1pPr algn="l" fontAlgn="auto">
              <a:spcBef>
                <a:spcPts val="0"/>
              </a:spcBef>
              <a:spcAft>
                <a:spcPts val="0"/>
              </a:spcAft>
              <a:defRPr sz="1200">
                <a:latin typeface="+mn-lt"/>
                <a:ea typeface="+mn-ea"/>
                <a:cs typeface="+mn-cs"/>
              </a:defRPr>
            </a:lvl1pPr>
          </a:lstStyle>
          <a:p>
            <a:pPr>
              <a:defRPr/>
            </a:pPr>
            <a:r>
              <a:rPr lang="en-US"/>
              <a:t>February 2015</a:t>
            </a:r>
          </a:p>
        </p:txBody>
      </p:sp>
      <p:sp>
        <p:nvSpPr>
          <p:cNvPr id="5" name="Slide Number Placeholder 4"/>
          <p:cNvSpPr>
            <a:spLocks noGrp="1"/>
          </p:cNvSpPr>
          <p:nvPr>
            <p:ph type="sldNum" sz="quarter" idx="3"/>
          </p:nvPr>
        </p:nvSpPr>
        <p:spPr>
          <a:xfrm>
            <a:off x="3970339" y="8829675"/>
            <a:ext cx="3038475" cy="465138"/>
          </a:xfrm>
          <a:prstGeom prst="rect">
            <a:avLst/>
          </a:prstGeom>
        </p:spPr>
        <p:txBody>
          <a:bodyPr vert="horz" wrap="square" lIns="93164" tIns="46582" rIns="93164" bIns="46582" numCol="1" anchor="b" anchorCtr="0" compatLnSpc="1">
            <a:prstTxWarp prst="textNoShape">
              <a:avLst/>
            </a:prstTxWarp>
          </a:bodyPr>
          <a:lstStyle>
            <a:lvl1pPr algn="r">
              <a:defRPr sz="1200" smtClean="0">
                <a:latin typeface="Calibri" charset="0"/>
                <a:cs typeface="Arial" charset="0"/>
              </a:defRPr>
            </a:lvl1pPr>
          </a:lstStyle>
          <a:p>
            <a:pPr>
              <a:defRPr/>
            </a:pPr>
            <a:fld id="{08143C2A-08D5-FF4E-ADF9-5C51C09DD72C}" type="slidenum">
              <a:rPr lang="en-US"/>
              <a:pPr>
                <a:defRPr/>
              </a:pPr>
              <a:t>‹#›</a:t>
            </a:fld>
            <a:endParaRPr lang="en-US"/>
          </a:p>
        </p:txBody>
      </p:sp>
    </p:spTree>
    <p:extLst>
      <p:ext uri="{BB962C8B-B14F-4D97-AF65-F5344CB8AC3E}">
        <p14:creationId xmlns:p14="http://schemas.microsoft.com/office/powerpoint/2010/main" val="751891075"/>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3164" tIns="46582" rIns="93164" bIns="46582" rtlCol="0"/>
          <a:lstStyle>
            <a:lvl1pPr algn="l" fontAlgn="auto">
              <a:spcBef>
                <a:spcPts val="0"/>
              </a:spcBef>
              <a:spcAft>
                <a:spcPts val="0"/>
              </a:spcAft>
              <a:defRPr sz="1200">
                <a:latin typeface="+mn-lt"/>
                <a:ea typeface="+mn-ea"/>
                <a:cs typeface="+mn-cs"/>
              </a:defRPr>
            </a:lvl1pPr>
          </a:lstStyle>
          <a:p>
            <a:pPr>
              <a:defRPr/>
            </a:pPr>
            <a:r>
              <a:rPr lang="en-US"/>
              <a:t>PAL Training_PPT Deck</a:t>
            </a:r>
          </a:p>
        </p:txBody>
      </p:sp>
      <p:sp>
        <p:nvSpPr>
          <p:cNvPr id="3" name="Date Placeholder 2"/>
          <p:cNvSpPr>
            <a:spLocks noGrp="1"/>
          </p:cNvSpPr>
          <p:nvPr>
            <p:ph type="dt" idx="1"/>
          </p:nvPr>
        </p:nvSpPr>
        <p:spPr>
          <a:xfrm>
            <a:off x="3970339" y="0"/>
            <a:ext cx="3038475" cy="465138"/>
          </a:xfrm>
          <a:prstGeom prst="rect">
            <a:avLst/>
          </a:prstGeom>
        </p:spPr>
        <p:txBody>
          <a:bodyPr vert="horz" wrap="square" lIns="93164" tIns="46582" rIns="93164" bIns="46582" numCol="1" anchor="t" anchorCtr="0" compatLnSpc="1">
            <a:prstTxWarp prst="textNoShape">
              <a:avLst/>
            </a:prstTxWarp>
          </a:bodyPr>
          <a:lstStyle>
            <a:lvl1pPr algn="r">
              <a:defRPr sz="1200" smtClean="0">
                <a:latin typeface="Calibri" charset="0"/>
                <a:cs typeface="Arial" charset="0"/>
              </a:defRPr>
            </a:lvl1pPr>
          </a:lstStyle>
          <a:p>
            <a:pPr>
              <a:defRPr/>
            </a:pPr>
            <a:fld id="{B7D746BD-7F41-9345-98B7-C719754B9317}" type="datetime1">
              <a:rPr lang="en-US"/>
              <a:pPr>
                <a:defRPr/>
              </a:pPr>
              <a:t>3/29/2018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pPr lvl="0"/>
            <a:endParaRPr lang="en-US" noProof="0"/>
          </a:p>
        </p:txBody>
      </p:sp>
      <p:sp>
        <p:nvSpPr>
          <p:cNvPr id="5" name="Notes Placeholder 4"/>
          <p:cNvSpPr>
            <a:spLocks noGrp="1"/>
          </p:cNvSpPr>
          <p:nvPr>
            <p:ph type="body" sz="quarter" idx="3"/>
          </p:nvPr>
        </p:nvSpPr>
        <p:spPr>
          <a:xfrm>
            <a:off x="701676" y="4416426"/>
            <a:ext cx="5607050" cy="4183063"/>
          </a:xfrm>
          <a:prstGeom prst="rect">
            <a:avLst/>
          </a:prstGeom>
        </p:spPr>
        <p:txBody>
          <a:bodyPr vert="horz" lIns="93164" tIns="46582" rIns="93164" bIns="46582"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29675"/>
            <a:ext cx="3038475" cy="465138"/>
          </a:xfrm>
          <a:prstGeom prst="rect">
            <a:avLst/>
          </a:prstGeom>
        </p:spPr>
        <p:txBody>
          <a:bodyPr vert="horz" lIns="93164" tIns="46582" rIns="93164" bIns="46582" rtlCol="0" anchor="b"/>
          <a:lstStyle>
            <a:lvl1pPr algn="l" fontAlgn="auto">
              <a:spcBef>
                <a:spcPts val="0"/>
              </a:spcBef>
              <a:spcAft>
                <a:spcPts val="0"/>
              </a:spcAft>
              <a:defRPr sz="1200">
                <a:latin typeface="+mn-lt"/>
                <a:ea typeface="+mn-ea"/>
                <a:cs typeface="+mn-cs"/>
              </a:defRPr>
            </a:lvl1pPr>
          </a:lstStyle>
          <a:p>
            <a:pPr>
              <a:defRPr/>
            </a:pPr>
            <a:r>
              <a:rPr lang="en-US"/>
              <a:t>February 2015</a:t>
            </a:r>
          </a:p>
        </p:txBody>
      </p:sp>
      <p:sp>
        <p:nvSpPr>
          <p:cNvPr id="7" name="Slide Number Placeholder 6"/>
          <p:cNvSpPr>
            <a:spLocks noGrp="1"/>
          </p:cNvSpPr>
          <p:nvPr>
            <p:ph type="sldNum" sz="quarter" idx="5"/>
          </p:nvPr>
        </p:nvSpPr>
        <p:spPr>
          <a:xfrm>
            <a:off x="3970339" y="8829675"/>
            <a:ext cx="3038475" cy="465138"/>
          </a:xfrm>
          <a:prstGeom prst="rect">
            <a:avLst/>
          </a:prstGeom>
        </p:spPr>
        <p:txBody>
          <a:bodyPr vert="horz" wrap="square" lIns="93164" tIns="46582" rIns="93164" bIns="46582" numCol="1" anchor="b" anchorCtr="0" compatLnSpc="1">
            <a:prstTxWarp prst="textNoShape">
              <a:avLst/>
            </a:prstTxWarp>
          </a:bodyPr>
          <a:lstStyle>
            <a:lvl1pPr algn="r">
              <a:defRPr sz="1200" smtClean="0">
                <a:latin typeface="Calibri" charset="0"/>
                <a:cs typeface="Arial" charset="0"/>
              </a:defRPr>
            </a:lvl1pPr>
          </a:lstStyle>
          <a:p>
            <a:pPr>
              <a:defRPr/>
            </a:pPr>
            <a:fld id="{C141E3CA-CDF4-564C-8DA7-CCC29890DA5C}" type="slidenum">
              <a:rPr lang="en-US"/>
              <a:pPr>
                <a:defRPr/>
              </a:pPr>
              <a:t>‹#›</a:t>
            </a:fld>
            <a:endParaRPr lang="en-US"/>
          </a:p>
        </p:txBody>
      </p:sp>
    </p:spTree>
    <p:extLst>
      <p:ext uri="{BB962C8B-B14F-4D97-AF65-F5344CB8AC3E}">
        <p14:creationId xmlns:p14="http://schemas.microsoft.com/office/powerpoint/2010/main" val="543417935"/>
      </p:ext>
    </p:extLst>
  </p:cSld>
  <p:clrMap bg1="lt1" tx1="dk1" bg2="lt2" tx2="dk2" accent1="accent1" accent2="accent2" accent3="accent3" accent4="accent4" accent5="accent5" accent6="accent6" hlink="hlink" folHlink="folHlink"/>
  <p:hf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Chart</a:t>
            </a:r>
            <a:r>
              <a:rPr lang="en-US" baseline="0" dirty="0">
                <a:latin typeface="Calibri" charset="0"/>
              </a:rPr>
              <a:t> Paper and Set-up:</a:t>
            </a:r>
          </a:p>
          <a:p>
            <a:pPr eaLnBrk="1" hangingPunct="1">
              <a:spcBef>
                <a:spcPct val="0"/>
              </a:spcBef>
            </a:pPr>
            <a:r>
              <a:rPr lang="en-US" baseline="0" dirty="0">
                <a:latin typeface="Calibri" charset="0"/>
              </a:rPr>
              <a:t>Objectives</a:t>
            </a:r>
          </a:p>
          <a:p>
            <a:pPr eaLnBrk="1" hangingPunct="1">
              <a:spcBef>
                <a:spcPct val="0"/>
              </a:spcBef>
            </a:pPr>
            <a:r>
              <a:rPr lang="en-US" baseline="0" dirty="0">
                <a:latin typeface="Calibri" charset="0"/>
              </a:rPr>
              <a:t>Bicycle Rack</a:t>
            </a:r>
          </a:p>
          <a:p>
            <a:pPr eaLnBrk="1" hangingPunct="1">
              <a:spcBef>
                <a:spcPct val="0"/>
              </a:spcBef>
            </a:pPr>
            <a:r>
              <a:rPr lang="en-US" baseline="0" dirty="0">
                <a:latin typeface="Calibri" charset="0"/>
              </a:rPr>
              <a:t>Expectations</a:t>
            </a:r>
          </a:p>
          <a:p>
            <a:pPr defTabSz="457133" eaLnBrk="1" hangingPunct="1">
              <a:spcBef>
                <a:spcPct val="0"/>
              </a:spcBef>
              <a:defRPr/>
            </a:pPr>
            <a:r>
              <a:rPr lang="en-US" baseline="0" dirty="0">
                <a:latin typeface="Calibri" charset="0"/>
              </a:rPr>
              <a:t>PAL Competencies: </a:t>
            </a:r>
            <a:r>
              <a:rPr lang="en-US" dirty="0"/>
              <a:t>Content Knowledge, Leadership</a:t>
            </a:r>
            <a:r>
              <a:rPr lang="en-US" baseline="0" dirty="0"/>
              <a:t>, Communications and Promotion, Collaboration</a:t>
            </a:r>
            <a:endParaRPr lang="en-US" dirty="0"/>
          </a:p>
          <a:p>
            <a:pPr eaLnBrk="1" hangingPunct="1">
              <a:spcBef>
                <a:spcPct val="0"/>
              </a:spcBef>
            </a:pPr>
            <a:endParaRPr lang="en-US" baseline="0" dirty="0">
              <a:latin typeface="Calibri" charset="0"/>
            </a:endParaRPr>
          </a:p>
          <a:p>
            <a:pPr eaLnBrk="1" hangingPunct="1">
              <a:spcBef>
                <a:spcPct val="0"/>
              </a:spcBef>
            </a:pPr>
            <a:endParaRPr lang="en-US" dirty="0">
              <a:latin typeface="Calibri" charset="0"/>
            </a:endParaRP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41" indent="-285708" eaLnBrk="0" hangingPunct="0">
              <a:defRPr sz="2400">
                <a:solidFill>
                  <a:schemeClr val="tx1"/>
                </a:solidFill>
                <a:latin typeface="Arial" charset="0"/>
                <a:ea typeface="ＭＳ Ｐゴシック" charset="0"/>
              </a:defRPr>
            </a:lvl2pPr>
            <a:lvl3pPr marL="1142833" indent="-228567" eaLnBrk="0" hangingPunct="0">
              <a:defRPr sz="2400">
                <a:solidFill>
                  <a:schemeClr val="tx1"/>
                </a:solidFill>
                <a:latin typeface="Arial" charset="0"/>
                <a:ea typeface="ＭＳ Ｐゴシック" charset="0"/>
              </a:defRPr>
            </a:lvl3pPr>
            <a:lvl4pPr marL="1599965" indent="-228567" eaLnBrk="0" hangingPunct="0">
              <a:defRPr sz="2400">
                <a:solidFill>
                  <a:schemeClr val="tx1"/>
                </a:solidFill>
                <a:latin typeface="Arial" charset="0"/>
                <a:ea typeface="ＭＳ Ｐゴシック" charset="0"/>
              </a:defRPr>
            </a:lvl4pPr>
            <a:lvl5pPr marL="2057099" indent="-228567" eaLnBrk="0" hangingPunct="0">
              <a:defRPr sz="2400">
                <a:solidFill>
                  <a:schemeClr val="tx1"/>
                </a:solidFill>
                <a:latin typeface="Arial" charset="0"/>
                <a:ea typeface="ＭＳ Ｐゴシック" charset="0"/>
              </a:defRPr>
            </a:lvl5pPr>
            <a:lvl6pPr marL="2514232" indent="-228567" eaLnBrk="0" fontAlgn="base" hangingPunct="0">
              <a:spcBef>
                <a:spcPct val="0"/>
              </a:spcBef>
              <a:spcAft>
                <a:spcPct val="0"/>
              </a:spcAft>
              <a:defRPr sz="2400">
                <a:solidFill>
                  <a:schemeClr val="tx1"/>
                </a:solidFill>
                <a:latin typeface="Arial" charset="0"/>
                <a:ea typeface="ＭＳ Ｐゴシック" charset="0"/>
              </a:defRPr>
            </a:lvl6pPr>
            <a:lvl7pPr marL="2971364" indent="-228567" eaLnBrk="0" fontAlgn="base" hangingPunct="0">
              <a:spcBef>
                <a:spcPct val="0"/>
              </a:spcBef>
              <a:spcAft>
                <a:spcPct val="0"/>
              </a:spcAft>
              <a:defRPr sz="2400">
                <a:solidFill>
                  <a:schemeClr val="tx1"/>
                </a:solidFill>
                <a:latin typeface="Arial" charset="0"/>
                <a:ea typeface="ＭＳ Ｐゴシック" charset="0"/>
              </a:defRPr>
            </a:lvl7pPr>
            <a:lvl8pPr marL="3428498" indent="-228567" eaLnBrk="0" fontAlgn="base" hangingPunct="0">
              <a:spcBef>
                <a:spcPct val="0"/>
              </a:spcBef>
              <a:spcAft>
                <a:spcPct val="0"/>
              </a:spcAft>
              <a:defRPr sz="2400">
                <a:solidFill>
                  <a:schemeClr val="tx1"/>
                </a:solidFill>
                <a:latin typeface="Arial" charset="0"/>
                <a:ea typeface="ＭＳ Ｐゴシック" charset="0"/>
              </a:defRPr>
            </a:lvl8pPr>
            <a:lvl9pPr marL="3885630" indent="-228567"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6D308F4-E82C-6947-8FDB-05D17B6D9BEF}" type="slidenum">
              <a:rPr lang="en-US" sz="1200">
                <a:latin typeface="Calibri" charset="0"/>
              </a:rPr>
              <a:pPr eaLnBrk="1" hangingPunct="1"/>
              <a:t>1</a:t>
            </a:fld>
            <a:endParaRPr lang="en-US" sz="1200">
              <a:latin typeface="Calibri" charset="0"/>
            </a:endParaRPr>
          </a:p>
        </p:txBody>
      </p:sp>
      <p:sp>
        <p:nvSpPr>
          <p:cNvPr id="76805"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a:t>February 2015</a:t>
            </a:r>
          </a:p>
        </p:txBody>
      </p:sp>
      <p:sp>
        <p:nvSpPr>
          <p:cNvPr id="76806"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a:t>PAL Training_PPT Deck</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13</a:t>
            </a:fld>
            <a:endParaRPr lang="en-US"/>
          </a:p>
        </p:txBody>
      </p:sp>
    </p:spTree>
    <p:extLst>
      <p:ext uri="{BB962C8B-B14F-4D97-AF65-F5344CB8AC3E}">
        <p14:creationId xmlns:p14="http://schemas.microsoft.com/office/powerpoint/2010/main" val="648853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14</a:t>
            </a:fld>
            <a:endParaRPr lang="en-US"/>
          </a:p>
        </p:txBody>
      </p:sp>
    </p:spTree>
    <p:extLst>
      <p:ext uri="{BB962C8B-B14F-4D97-AF65-F5344CB8AC3E}">
        <p14:creationId xmlns:p14="http://schemas.microsoft.com/office/powerpoint/2010/main" val="1230457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this slide may not seem very compelling,</a:t>
            </a:r>
            <a:r>
              <a:rPr lang="en-US" baseline="0" dirty="0"/>
              <a:t> but when followed by our next slide, can be a powerful visual for what the effects of PA can look like in the classroom.</a:t>
            </a:r>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2</a:t>
            </a:fld>
            <a:endParaRPr lang="en-US"/>
          </a:p>
        </p:txBody>
      </p:sp>
    </p:spTree>
    <p:extLst>
      <p:ext uri="{BB962C8B-B14F-4D97-AF65-F5344CB8AC3E}">
        <p14:creationId xmlns:p14="http://schemas.microsoft.com/office/powerpoint/2010/main" val="4243961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Physical  activity improves learning on three levels: “first, it optimizes your mind-set to improve alertness, attention, and motivation; second, it prepares and encourages nerve cells to bind to one another, which is the cellular basis for logging in new information; and third, it spurs the development of new nerve cells from stem cells in the hippocampus.” </a:t>
            </a:r>
          </a:p>
          <a:p>
            <a:r>
              <a:rPr lang="en-US" dirty="0"/>
              <a:t>John J. </a:t>
            </a:r>
            <a:r>
              <a:rPr lang="en-US" dirty="0" err="1"/>
              <a:t>Ratey</a:t>
            </a:r>
            <a:r>
              <a:rPr lang="en-US" dirty="0"/>
              <a:t> (2008). SPARK: The Revolutionary New</a:t>
            </a:r>
            <a:r>
              <a:rPr lang="en-US" baseline="0" dirty="0"/>
              <a:t> Science of Exercise and the Brain</a:t>
            </a:r>
            <a:endParaRPr lang="en-US" dirty="0"/>
          </a:p>
          <a:p>
            <a:endParaRPr lang="en-US" dirty="0"/>
          </a:p>
          <a:p>
            <a:r>
              <a:rPr lang="en-US" dirty="0"/>
              <a:t>“Exercise is like fertilizer for the brain … it’s so good, it’s like Miracle </a:t>
            </a:r>
            <a:r>
              <a:rPr lang="en-US" dirty="0" err="1"/>
              <a:t>Gro</a:t>
            </a:r>
            <a:r>
              <a:rPr lang="en-US" dirty="0"/>
              <a:t>”. </a:t>
            </a:r>
          </a:p>
          <a:p>
            <a:pPr marL="165261" indent="-165261">
              <a:buFontTx/>
              <a:buChar char="-"/>
            </a:pPr>
            <a:r>
              <a:rPr lang="en-US" dirty="0"/>
              <a:t>Dr. John </a:t>
            </a:r>
            <a:r>
              <a:rPr lang="en-US" dirty="0" err="1"/>
              <a:t>Ratey</a:t>
            </a:r>
            <a:r>
              <a:rPr lang="en-US" dirty="0"/>
              <a:t>, Harvard Brain Researcher</a:t>
            </a:r>
          </a:p>
          <a:p>
            <a:pPr marL="165261" indent="-165261">
              <a:buFontTx/>
              <a:buChar char="-"/>
            </a:pPr>
            <a:endParaRPr lang="en-US" dirty="0"/>
          </a:p>
          <a:p>
            <a:pPr defTabSz="440695">
              <a:defRPr/>
            </a:pPr>
            <a:r>
              <a:rPr lang="en-US" dirty="0"/>
              <a:t>These materials were shared by Dr. Hillman as part of a study on the effect of acute treadmill walking on cognitive control and academic achievement in preadolescent children.</a:t>
            </a:r>
          </a:p>
          <a:p>
            <a:pPr defTabSz="440695">
              <a:defRPr/>
            </a:pPr>
            <a:r>
              <a:rPr lang="en-US" dirty="0"/>
              <a:t>Hillman, C.H., </a:t>
            </a:r>
            <a:r>
              <a:rPr lang="en-US" dirty="0" err="1"/>
              <a:t>Pontifex</a:t>
            </a:r>
            <a:r>
              <a:rPr lang="en-US" dirty="0"/>
              <a:t>, M.B., </a:t>
            </a:r>
            <a:r>
              <a:rPr lang="en-US" dirty="0" err="1"/>
              <a:t>Raine</a:t>
            </a:r>
            <a:r>
              <a:rPr lang="en-US" dirty="0"/>
              <a:t>, L., </a:t>
            </a:r>
            <a:r>
              <a:rPr lang="en-US" dirty="0" err="1"/>
              <a:t>Castelli</a:t>
            </a:r>
            <a:r>
              <a:rPr lang="en-US" dirty="0"/>
              <a:t>, D.M., Hall, E.E., &amp; Kramer, A.F. (2009). Neuroscience, 159(3), 1044-1054. PMID: 19356688</a:t>
            </a:r>
          </a:p>
          <a:p>
            <a:pPr defTabSz="440695">
              <a:defRPr/>
            </a:pPr>
            <a:endParaRPr lang="en-US" dirty="0"/>
          </a:p>
          <a:p>
            <a:pPr defTabSz="440695">
              <a:defRPr/>
            </a:pPr>
            <a:r>
              <a:rPr lang="en-US" dirty="0"/>
              <a:t>As the Director of the Department of the Neurocognitive Kinesiology Lab at the University of Illinois at </a:t>
            </a:r>
            <a:r>
              <a:rPr lang="en-US"/>
              <a:t>Urbana-Champaign, Dr</a:t>
            </a:r>
            <a:r>
              <a:rPr lang="en-US" dirty="0"/>
              <a:t>. Hillman’s research and professional interests focus on exercise psychology and psychophysiology, cognitive neuroscience, physical activity and cognition across the lifespan. His research examines the relationship between physical activity and neurocognitive function and the relationship between emotion and motivated behavior.</a:t>
            </a:r>
          </a:p>
          <a:p>
            <a:pPr marL="165261" indent="-165261">
              <a:buFontTx/>
              <a:buChar char="-"/>
            </a:pPr>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3</a:t>
            </a:fld>
            <a:endParaRPr lang="en-US"/>
          </a:p>
        </p:txBody>
      </p:sp>
    </p:spTree>
    <p:extLst>
      <p:ext uri="{BB962C8B-B14F-4D97-AF65-F5344CB8AC3E}">
        <p14:creationId xmlns:p14="http://schemas.microsoft.com/office/powerpoint/2010/main" val="1785221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33">
              <a:defRPr/>
            </a:pPr>
            <a:r>
              <a:rPr lang="en-US" dirty="0"/>
              <a:t>You all are here because you are leaders and want to build on and develop those skills.</a:t>
            </a:r>
          </a:p>
          <a:p>
            <a:pPr defTabSz="457133">
              <a:defRPr/>
            </a:pPr>
            <a:endParaRPr lang="en-US" dirty="0"/>
          </a:p>
          <a:p>
            <a:pPr defTabSz="457133">
              <a:defRPr/>
            </a:pPr>
            <a:r>
              <a:rPr lang="en-US" altLang="ja-JP" b="1" dirty="0">
                <a:latin typeface="Helvetica" charset="0"/>
                <a:cs typeface="Helvetica" charset="0"/>
              </a:rPr>
              <a:t>Leadership:</a:t>
            </a:r>
          </a:p>
          <a:p>
            <a:pPr eaLnBrk="1" hangingPunct="1">
              <a:lnSpc>
                <a:spcPct val="140000"/>
              </a:lnSpc>
              <a:spcBef>
                <a:spcPts val="600"/>
              </a:spcBef>
              <a:spcAft>
                <a:spcPts val="600"/>
              </a:spcAft>
              <a:buClr>
                <a:srgbClr val="FF0000"/>
              </a:buClr>
            </a:pPr>
            <a:r>
              <a:rPr lang="en-US" dirty="0">
                <a:latin typeface="Helvetica" charset="0"/>
                <a:cs typeface="Helvetica" charset="0"/>
              </a:rPr>
              <a:t>Knowledge</a:t>
            </a:r>
          </a:p>
          <a:p>
            <a:pPr eaLnBrk="1" hangingPunct="1">
              <a:lnSpc>
                <a:spcPct val="140000"/>
              </a:lnSpc>
              <a:spcBef>
                <a:spcPts val="600"/>
              </a:spcBef>
              <a:spcAft>
                <a:spcPts val="600"/>
              </a:spcAft>
              <a:buClr>
                <a:srgbClr val="FF0000"/>
              </a:buClr>
            </a:pPr>
            <a:r>
              <a:rPr lang="en-US" dirty="0">
                <a:latin typeface="Helvetica" charset="0"/>
                <a:cs typeface="Helvetica" charset="0"/>
              </a:rPr>
              <a:t>Ability </a:t>
            </a:r>
          </a:p>
          <a:p>
            <a:pPr eaLnBrk="1" hangingPunct="1">
              <a:lnSpc>
                <a:spcPct val="140000"/>
              </a:lnSpc>
              <a:spcBef>
                <a:spcPts val="600"/>
              </a:spcBef>
              <a:spcAft>
                <a:spcPts val="600"/>
              </a:spcAft>
              <a:buClr>
                <a:srgbClr val="FF0000"/>
              </a:buClr>
            </a:pPr>
            <a:r>
              <a:rPr lang="en-US" dirty="0">
                <a:latin typeface="Helvetica" charset="0"/>
                <a:cs typeface="Helvetica" charset="0"/>
              </a:rPr>
              <a:t>Passion</a:t>
            </a:r>
            <a:br>
              <a:rPr lang="en-US" dirty="0">
                <a:latin typeface="Helvetica" charset="0"/>
                <a:cs typeface="Helvetica" charset="0"/>
              </a:rPr>
            </a:br>
            <a:endParaRPr lang="en-US" sz="1600" b="1" dirty="0">
              <a:latin typeface="Helvetica" charset="0"/>
              <a:cs typeface="Helvetica" charset="0"/>
            </a:endParaRPr>
          </a:p>
          <a:p>
            <a:pPr defTabSz="457133">
              <a:defRPr/>
            </a:pPr>
            <a:r>
              <a:rPr lang="ja-JP" altLang="en-US" b="1" dirty="0">
                <a:latin typeface="Helvetica" charset="0"/>
                <a:cs typeface="Helvetica" charset="0"/>
              </a:rPr>
              <a:t>“</a:t>
            </a:r>
            <a:r>
              <a:rPr lang="en-US" altLang="ja-JP" b="1" dirty="0">
                <a:latin typeface="Helvetica" charset="0"/>
                <a:cs typeface="Helvetica" charset="0"/>
              </a:rPr>
              <a:t>The true task of leadership involves the ability to make change happen.</a:t>
            </a:r>
            <a:r>
              <a:rPr lang="ja-JP" altLang="en-US" b="1" dirty="0">
                <a:latin typeface="Helvetica" charset="0"/>
                <a:cs typeface="Helvetica" charset="0"/>
              </a:rPr>
              <a:t>”</a:t>
            </a:r>
            <a:endParaRPr lang="en-US" b="1" dirty="0">
              <a:latin typeface="Helvetica" charset="0"/>
              <a:cs typeface="Helvetica" charset="0"/>
            </a:endParaRPr>
          </a:p>
          <a:p>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4</a:t>
            </a:fld>
            <a:endParaRPr lang="en-US"/>
          </a:p>
        </p:txBody>
      </p:sp>
    </p:spTree>
    <p:extLst>
      <p:ext uri="{BB962C8B-B14F-4D97-AF65-F5344CB8AC3E}">
        <p14:creationId xmlns:p14="http://schemas.microsoft.com/office/powerpoint/2010/main" val="325545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5</a:t>
            </a:fld>
            <a:endParaRPr lang="en-US"/>
          </a:p>
        </p:txBody>
      </p:sp>
    </p:spTree>
    <p:extLst>
      <p:ext uri="{BB962C8B-B14F-4D97-AF65-F5344CB8AC3E}">
        <p14:creationId xmlns:p14="http://schemas.microsoft.com/office/powerpoint/2010/main" val="1990050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33">
              <a:defRPr/>
            </a:pPr>
            <a:r>
              <a:rPr lang="en-US" dirty="0"/>
              <a:t>Some people</a:t>
            </a:r>
            <a:r>
              <a:rPr lang="en-US" baseline="0" dirty="0"/>
              <a:t> find it difficult to get to 60 min of physical activity. This slide demonstrates that PA could happen, estimates how to plan for the active time and keep in mind that instruction is important and is a part of each activity, so plan accordingly.</a:t>
            </a:r>
          </a:p>
          <a:p>
            <a:pPr defTabSz="457133">
              <a:defRPr/>
            </a:pPr>
            <a:endParaRPr lang="en-US" baseline="0" dirty="0"/>
          </a:p>
          <a:p>
            <a:pPr defTabSz="457133">
              <a:defRPr/>
            </a:pPr>
            <a:r>
              <a:rPr lang="en-US" baseline="0" dirty="0"/>
              <a:t>This is an example of a school’s CSPAP opportunities…</a:t>
            </a:r>
            <a:endParaRPr lang="en-US" dirty="0"/>
          </a:p>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9</a:t>
            </a:fld>
            <a:endParaRPr lang="en-US"/>
          </a:p>
        </p:txBody>
      </p:sp>
    </p:spTree>
    <p:extLst>
      <p:ext uri="{BB962C8B-B14F-4D97-AF65-F5344CB8AC3E}">
        <p14:creationId xmlns:p14="http://schemas.microsoft.com/office/powerpoint/2010/main" val="3018763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56153"/>
            <a:r>
              <a:rPr lang="en-US" altLang="en-US" dirty="0"/>
              <a:t>Identifying opportunities for PA </a:t>
            </a:r>
          </a:p>
          <a:p>
            <a:pPr defTabSz="456153"/>
            <a:endParaRPr lang="en-US" altLang="en-US" dirty="0"/>
          </a:p>
          <a:p>
            <a:pPr defTabSz="456153"/>
            <a:r>
              <a:rPr lang="en-US" altLang="en-US" dirty="0"/>
              <a:t>This is an example of a school’s CSPAP opportunities… Think about what this looks like or could look like in</a:t>
            </a:r>
            <a:r>
              <a:rPr lang="en-US" altLang="en-US" baseline="0" dirty="0"/>
              <a:t> your school</a:t>
            </a:r>
            <a:endParaRPr lang="en-US" altLang="en-US" dirty="0"/>
          </a:p>
          <a:p>
            <a:pPr defTabSz="456153">
              <a:spcBef>
                <a:spcPct val="0"/>
              </a:spcBef>
            </a:pPr>
            <a:endParaRPr lang="en-US" altLang="en-US" dirty="0"/>
          </a:p>
          <a:p>
            <a:pPr defTabSz="456153">
              <a:spcBef>
                <a:spcPct val="0"/>
              </a:spcBef>
            </a:pPr>
            <a:endParaRPr lang="en-US" altLang="en-US" dirty="0"/>
          </a:p>
        </p:txBody>
      </p:sp>
      <p:sp>
        <p:nvSpPr>
          <p:cNvPr id="16691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57020" indent="-291161">
              <a:defRPr>
                <a:solidFill>
                  <a:schemeClr val="tx1"/>
                </a:solidFill>
                <a:latin typeface="Calibri" pitchFamily="34" charset="0"/>
              </a:defRPr>
            </a:lvl2pPr>
            <a:lvl3pPr marL="1164647" indent="-232929">
              <a:defRPr>
                <a:solidFill>
                  <a:schemeClr val="tx1"/>
                </a:solidFill>
                <a:latin typeface="Calibri" pitchFamily="34" charset="0"/>
              </a:defRPr>
            </a:lvl3pPr>
            <a:lvl4pPr marL="1630505" indent="-232929">
              <a:defRPr>
                <a:solidFill>
                  <a:schemeClr val="tx1"/>
                </a:solidFill>
                <a:latin typeface="Calibri" pitchFamily="34" charset="0"/>
              </a:defRPr>
            </a:lvl4pPr>
            <a:lvl5pPr marL="2096365" indent="-232929">
              <a:defRPr>
                <a:solidFill>
                  <a:schemeClr val="tx1"/>
                </a:solidFill>
                <a:latin typeface="Calibri" pitchFamily="34" charset="0"/>
              </a:defRPr>
            </a:lvl5pPr>
            <a:lvl6pPr marL="2562224" indent="-232929" fontAlgn="base">
              <a:spcBef>
                <a:spcPct val="0"/>
              </a:spcBef>
              <a:spcAft>
                <a:spcPct val="0"/>
              </a:spcAft>
              <a:defRPr>
                <a:solidFill>
                  <a:schemeClr val="tx1"/>
                </a:solidFill>
                <a:latin typeface="Calibri" pitchFamily="34" charset="0"/>
              </a:defRPr>
            </a:lvl6pPr>
            <a:lvl7pPr marL="3028082" indent="-232929" fontAlgn="base">
              <a:spcBef>
                <a:spcPct val="0"/>
              </a:spcBef>
              <a:spcAft>
                <a:spcPct val="0"/>
              </a:spcAft>
              <a:defRPr>
                <a:solidFill>
                  <a:schemeClr val="tx1"/>
                </a:solidFill>
                <a:latin typeface="Calibri" pitchFamily="34" charset="0"/>
              </a:defRPr>
            </a:lvl7pPr>
            <a:lvl8pPr marL="3493941" indent="-232929" fontAlgn="base">
              <a:spcBef>
                <a:spcPct val="0"/>
              </a:spcBef>
              <a:spcAft>
                <a:spcPct val="0"/>
              </a:spcAft>
              <a:defRPr>
                <a:solidFill>
                  <a:schemeClr val="tx1"/>
                </a:solidFill>
                <a:latin typeface="Calibri" pitchFamily="34" charset="0"/>
              </a:defRPr>
            </a:lvl8pPr>
            <a:lvl9pPr marL="3959800" indent="-232929"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a:t>PAL Training_PPT Deck</a:t>
            </a:r>
          </a:p>
        </p:txBody>
      </p:sp>
      <p:sp>
        <p:nvSpPr>
          <p:cNvPr id="166917"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20" indent="-291161">
              <a:defRPr>
                <a:solidFill>
                  <a:schemeClr val="tx1"/>
                </a:solidFill>
                <a:latin typeface="Calibri" pitchFamily="34" charset="0"/>
              </a:defRPr>
            </a:lvl2pPr>
            <a:lvl3pPr marL="1164647" indent="-232929">
              <a:defRPr>
                <a:solidFill>
                  <a:schemeClr val="tx1"/>
                </a:solidFill>
                <a:latin typeface="Calibri" pitchFamily="34" charset="0"/>
              </a:defRPr>
            </a:lvl3pPr>
            <a:lvl4pPr marL="1630505" indent="-232929">
              <a:defRPr>
                <a:solidFill>
                  <a:schemeClr val="tx1"/>
                </a:solidFill>
                <a:latin typeface="Calibri" pitchFamily="34" charset="0"/>
              </a:defRPr>
            </a:lvl4pPr>
            <a:lvl5pPr marL="2096365" indent="-232929">
              <a:defRPr>
                <a:solidFill>
                  <a:schemeClr val="tx1"/>
                </a:solidFill>
                <a:latin typeface="Calibri" pitchFamily="34" charset="0"/>
              </a:defRPr>
            </a:lvl5pPr>
            <a:lvl6pPr marL="2562224" indent="-232929" fontAlgn="base">
              <a:spcBef>
                <a:spcPct val="0"/>
              </a:spcBef>
              <a:spcAft>
                <a:spcPct val="0"/>
              </a:spcAft>
              <a:defRPr>
                <a:solidFill>
                  <a:schemeClr val="tx1"/>
                </a:solidFill>
                <a:latin typeface="Calibri" pitchFamily="34" charset="0"/>
              </a:defRPr>
            </a:lvl6pPr>
            <a:lvl7pPr marL="3028082" indent="-232929" fontAlgn="base">
              <a:spcBef>
                <a:spcPct val="0"/>
              </a:spcBef>
              <a:spcAft>
                <a:spcPct val="0"/>
              </a:spcAft>
              <a:defRPr>
                <a:solidFill>
                  <a:schemeClr val="tx1"/>
                </a:solidFill>
                <a:latin typeface="Calibri" pitchFamily="34" charset="0"/>
              </a:defRPr>
            </a:lvl7pPr>
            <a:lvl8pPr marL="3493941" indent="-232929" fontAlgn="base">
              <a:spcBef>
                <a:spcPct val="0"/>
              </a:spcBef>
              <a:spcAft>
                <a:spcPct val="0"/>
              </a:spcAft>
              <a:defRPr>
                <a:solidFill>
                  <a:schemeClr val="tx1"/>
                </a:solidFill>
                <a:latin typeface="Calibri" pitchFamily="34" charset="0"/>
              </a:defRPr>
            </a:lvl8pPr>
            <a:lvl9pPr marL="3959800" indent="-232929"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a:t>February 2015</a:t>
            </a:r>
          </a:p>
        </p:txBody>
      </p:sp>
      <p:sp>
        <p:nvSpPr>
          <p:cNvPr id="166918"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20" indent="-291161">
              <a:defRPr>
                <a:solidFill>
                  <a:schemeClr val="tx1"/>
                </a:solidFill>
                <a:latin typeface="Calibri" pitchFamily="34" charset="0"/>
              </a:defRPr>
            </a:lvl2pPr>
            <a:lvl3pPr marL="1164647" indent="-232929">
              <a:defRPr>
                <a:solidFill>
                  <a:schemeClr val="tx1"/>
                </a:solidFill>
                <a:latin typeface="Calibri" pitchFamily="34" charset="0"/>
              </a:defRPr>
            </a:lvl3pPr>
            <a:lvl4pPr marL="1630505" indent="-232929">
              <a:defRPr>
                <a:solidFill>
                  <a:schemeClr val="tx1"/>
                </a:solidFill>
                <a:latin typeface="Calibri" pitchFamily="34" charset="0"/>
              </a:defRPr>
            </a:lvl4pPr>
            <a:lvl5pPr marL="2096365" indent="-232929">
              <a:defRPr>
                <a:solidFill>
                  <a:schemeClr val="tx1"/>
                </a:solidFill>
                <a:latin typeface="Calibri" pitchFamily="34" charset="0"/>
              </a:defRPr>
            </a:lvl5pPr>
            <a:lvl6pPr marL="2562224" indent="-232929" fontAlgn="base">
              <a:spcBef>
                <a:spcPct val="0"/>
              </a:spcBef>
              <a:spcAft>
                <a:spcPct val="0"/>
              </a:spcAft>
              <a:defRPr>
                <a:solidFill>
                  <a:schemeClr val="tx1"/>
                </a:solidFill>
                <a:latin typeface="Calibri" pitchFamily="34" charset="0"/>
              </a:defRPr>
            </a:lvl6pPr>
            <a:lvl7pPr marL="3028082" indent="-232929" fontAlgn="base">
              <a:spcBef>
                <a:spcPct val="0"/>
              </a:spcBef>
              <a:spcAft>
                <a:spcPct val="0"/>
              </a:spcAft>
              <a:defRPr>
                <a:solidFill>
                  <a:schemeClr val="tx1"/>
                </a:solidFill>
                <a:latin typeface="Calibri" pitchFamily="34" charset="0"/>
              </a:defRPr>
            </a:lvl7pPr>
            <a:lvl8pPr marL="3493941" indent="-232929" fontAlgn="base">
              <a:spcBef>
                <a:spcPct val="0"/>
              </a:spcBef>
              <a:spcAft>
                <a:spcPct val="0"/>
              </a:spcAft>
              <a:defRPr>
                <a:solidFill>
                  <a:schemeClr val="tx1"/>
                </a:solidFill>
                <a:latin typeface="Calibri" pitchFamily="34" charset="0"/>
              </a:defRPr>
            </a:lvl8pPr>
            <a:lvl9pPr marL="3959800" indent="-232929"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1830F06-D78A-491B-BCD8-BB6A02E7C1E9}" type="slidenum">
              <a:rPr lang="en-US" altLang="en-US"/>
              <a:pPr fontAlgn="base">
                <a:spcBef>
                  <a:spcPct val="0"/>
                </a:spcBef>
                <a:spcAft>
                  <a:spcPct val="0"/>
                </a:spcAft>
              </a:pPr>
              <a:t>10</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0695">
              <a:defRPr/>
            </a:pPr>
            <a:r>
              <a:rPr lang="en-US" i="1" dirty="0"/>
              <a:t>This slide can be shown while participants are completing the Mash-up activity to help guide them when formulating ideas and identifying stakeholders for programs. </a:t>
            </a:r>
            <a:r>
              <a:rPr lang="en-US" altLang="en-US" i="1" dirty="0">
                <a:ea typeface="ＭＳ Ｐゴシック" pitchFamily="34" charset="-128"/>
              </a:rPr>
              <a:t>Also found on </a:t>
            </a:r>
            <a:r>
              <a:rPr lang="en-US" altLang="en-US" b="1" i="1" dirty="0">
                <a:ea typeface="ＭＳ Ｐゴシック" pitchFamily="34" charset="-128"/>
              </a:rPr>
              <a:t>PAL Pak Pages 7-8</a:t>
            </a:r>
          </a:p>
          <a:p>
            <a:endParaRPr lang="en-US" dirty="0"/>
          </a:p>
          <a:p>
            <a:r>
              <a:rPr lang="en-US" dirty="0"/>
              <a:t>Youth Physical Activity:</a:t>
            </a:r>
          </a:p>
          <a:p>
            <a:r>
              <a:rPr lang="en-US" dirty="0"/>
              <a:t>Identifying Great Programs</a:t>
            </a:r>
          </a:p>
          <a:p>
            <a:r>
              <a:rPr lang="en-ZA" dirty="0"/>
              <a:t> </a:t>
            </a:r>
            <a:endParaRPr lang="en-US" dirty="0"/>
          </a:p>
          <a:p>
            <a:r>
              <a:rPr lang="en-US" dirty="0"/>
              <a:t>The experts associated with </a:t>
            </a:r>
            <a:r>
              <a:rPr lang="en-US" i="1" dirty="0"/>
              <a:t>Designed to Move</a:t>
            </a:r>
            <a:r>
              <a:rPr lang="en-US" dirty="0"/>
              <a:t> have identified 7 design considerations that the most effective programs and activities feature. Considering these criteria when selecting programs and activities will go a long way toward making sure kids have a great experience.</a:t>
            </a:r>
          </a:p>
          <a:p>
            <a:r>
              <a:rPr lang="en-US" dirty="0"/>
              <a:t> </a:t>
            </a:r>
          </a:p>
          <a:p>
            <a:r>
              <a:rPr lang="en-US" b="1" dirty="0"/>
              <a:t>Universal Access – Ensure all kids play.</a:t>
            </a:r>
            <a:endParaRPr lang="en-US" dirty="0"/>
          </a:p>
          <a:p>
            <a:r>
              <a:rPr lang="en-US" dirty="0"/>
              <a:t>Many kids are excluded, especially girls, low-income kids or those with disabilities, but there are plenty of other culprits like cost and lack of transportation. The key here is to make sure every kid within your sphere of influence has a chance to play, whatever their ability.</a:t>
            </a:r>
          </a:p>
          <a:p>
            <a:r>
              <a:rPr lang="en-US" dirty="0"/>
              <a:t> </a:t>
            </a:r>
          </a:p>
          <a:p>
            <a:r>
              <a:rPr lang="en-US" b="1" dirty="0"/>
              <a:t>Age Appropriate – Six is not Sixteen.  Make it Fit.</a:t>
            </a:r>
            <a:endParaRPr lang="en-US" dirty="0"/>
          </a:p>
          <a:p>
            <a:r>
              <a:rPr lang="en-US" dirty="0"/>
              <a:t>What’s good for a teenager isn’t the same as what’s good for a small child. Their physical development and emotional needs are drastically different.</a:t>
            </a:r>
            <a:r>
              <a:rPr lang="en-US" b="1" dirty="0"/>
              <a:t> </a:t>
            </a:r>
            <a:r>
              <a:rPr lang="en-US" dirty="0"/>
              <a:t>Practice, activities and competition should be appropriate for participants’ ages.</a:t>
            </a:r>
          </a:p>
          <a:p>
            <a:r>
              <a:rPr lang="en-US" dirty="0"/>
              <a:t> </a:t>
            </a:r>
          </a:p>
          <a:p>
            <a:r>
              <a:rPr lang="en-US" b="1" dirty="0"/>
              <a:t>Dosage &amp; Duration – How much?  How long?  How hard?  And what format?</a:t>
            </a:r>
            <a:endParaRPr lang="en-US" dirty="0"/>
          </a:p>
          <a:p>
            <a:r>
              <a:rPr lang="en-US" dirty="0"/>
              <a:t>Today’s kids often spend more time waiting than moving. There’s no good reason for that. Kids should be sweaty and breathing hard for at least 60 minutes every day.  An active warm-up, short lines, activity stations and movement activities during coach explanations should help you get there.</a:t>
            </a:r>
          </a:p>
          <a:p>
            <a:r>
              <a:rPr lang="en-US" dirty="0"/>
              <a:t> </a:t>
            </a:r>
            <a:r>
              <a:rPr lang="en-US" i="1" dirty="0"/>
              <a:t> </a:t>
            </a:r>
            <a:endParaRPr lang="en-US" dirty="0"/>
          </a:p>
          <a:p>
            <a:r>
              <a:rPr lang="en-US" b="1" dirty="0"/>
              <a:t>Fun – Let Kids be Kids.</a:t>
            </a:r>
            <a:endParaRPr lang="en-US" dirty="0"/>
          </a:p>
          <a:p>
            <a:r>
              <a:rPr lang="en-US" dirty="0"/>
              <a:t>Kids are born wanting to move, but they hate to be bored. If they aren’t having fun, they will choose more sedentary activities.  The best programs engage kids in deciding what’s fun, have plans in place when kids’ energy levels drop and keep things constantly changing.</a:t>
            </a:r>
          </a:p>
          <a:p>
            <a:r>
              <a:rPr lang="en-US" dirty="0"/>
              <a:t> </a:t>
            </a:r>
          </a:p>
          <a:p>
            <a:r>
              <a:rPr lang="en-US" b="1" dirty="0"/>
              <a:t>Incentives &amp; Motivation – Give Kids a Reason to Participate.</a:t>
            </a:r>
            <a:endParaRPr lang="en-US" dirty="0"/>
          </a:p>
          <a:p>
            <a:r>
              <a:rPr lang="en-US" dirty="0"/>
              <a:t>When kids succeed, it needs to be recognized. It’s not just about winning. Coaches can celebrate perfect attendance or the completion of a difficult drill.  Kids will celebrate whatever it is they’re striving toward. Rewards should be free—like a pat on the back or the chance to lead a cheer.</a:t>
            </a:r>
          </a:p>
          <a:p>
            <a:r>
              <a:rPr lang="en-US" dirty="0"/>
              <a:t> </a:t>
            </a:r>
          </a:p>
          <a:p>
            <a:r>
              <a:rPr lang="en-US" b="1" dirty="0"/>
              <a:t>Feedback – Track Progress on Individual &amp; Team Goals.</a:t>
            </a:r>
            <a:endParaRPr lang="en-US" dirty="0"/>
          </a:p>
          <a:p>
            <a:r>
              <a:rPr lang="en-US" dirty="0"/>
              <a:t>Kids love to know how they’re doing. Setting team and individual goals with kids helps them know what they are aiming for and helps you measure progress.</a:t>
            </a:r>
          </a:p>
          <a:p>
            <a:r>
              <a:rPr lang="en-US" dirty="0"/>
              <a:t> </a:t>
            </a:r>
          </a:p>
          <a:p>
            <a:r>
              <a:rPr lang="en-US" b="1" dirty="0"/>
              <a:t>Coaches, Teachers and Mentors – Changing the Trajectory of a Kid’s Life.</a:t>
            </a:r>
            <a:endParaRPr lang="en-US" dirty="0"/>
          </a:p>
          <a:p>
            <a:r>
              <a:rPr lang="en-US" dirty="0"/>
              <a:t>Coaches make or break a kid’s experience. They are among the most influential people in a kid’s life and they are significant factors in a kid’s chances of growing up loving physical activity. Doing it well requires training, mentorship and ongoing professional development, even for volunteers. With the right support, a coach can completely alter the course of a kid’s life for the better.</a:t>
            </a:r>
          </a:p>
          <a:p>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11</a:t>
            </a:fld>
            <a:endParaRPr lang="en-US"/>
          </a:p>
        </p:txBody>
      </p:sp>
    </p:spTree>
    <p:extLst>
      <p:ext uri="{BB962C8B-B14F-4D97-AF65-F5344CB8AC3E}">
        <p14:creationId xmlns:p14="http://schemas.microsoft.com/office/powerpoint/2010/main" val="3251739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33">
              <a:defRPr/>
            </a:pPr>
            <a:r>
              <a:rPr lang="en-US" dirty="0"/>
              <a:t>SUPPORT: “80% of Coloradoans think that devoting more time to physical activity during the school day will help improve academic achievement.” 2013 Kaiser Permanente Childhood Obesity Survey</a:t>
            </a:r>
            <a:r>
              <a:rPr lang="en-US" dirty="0">
                <a:effectLst/>
              </a:rPr>
              <a:t> </a:t>
            </a:r>
            <a:endParaRPr lang="en-US" dirty="0"/>
          </a:p>
          <a:p>
            <a:pPr defTabSz="457133">
              <a:defRPr/>
            </a:pPr>
            <a:endParaRPr lang="en-US" dirty="0"/>
          </a:p>
          <a:p>
            <a:pPr defTabSz="457133">
              <a:defRPr/>
            </a:pPr>
            <a:r>
              <a:rPr lang="en-US" dirty="0"/>
              <a:t>One study found that after implementing a program to improve nutrition and physical activity, there was a year-over-year decrease in the number of counseling and disciplinary referrals per 100 students and an increase standardized test scores.</a:t>
            </a:r>
          </a:p>
          <a:p>
            <a:r>
              <a:rPr lang="en-US" dirty="0" err="1"/>
              <a:t>Nansel</a:t>
            </a:r>
            <a:r>
              <a:rPr lang="en-US" dirty="0"/>
              <a:t> et al. (2010), Association of school performance indicators with implementation of the Healthy Kids, Smart Kids program: case study. </a:t>
            </a:r>
            <a:r>
              <a:rPr lang="en-US" i="1" dirty="0"/>
              <a:t>Public Health Nutrition</a:t>
            </a:r>
            <a:r>
              <a:rPr lang="en-US" dirty="0"/>
              <a:t>; 13: 116-122.</a:t>
            </a:r>
          </a:p>
          <a:p>
            <a:endParaRPr lang="en-US" dirty="0"/>
          </a:p>
          <a:p>
            <a:r>
              <a:rPr lang="en-US" dirty="0"/>
              <a:t>The Physical Education Department at Naperville Central HS in Chicago decided to jumpstart the brains of their students, believing that increasing the amount of physical activity students received might have an impact on learning. After implementing a morning exercise routine, reading scores went up nearly twice as much and math scores went up by a factor of 20. Students are reporting that the exercise is helping keep them alert and focused. </a:t>
            </a:r>
          </a:p>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a:t>PAL Training_PPT Deck</a:t>
            </a:r>
          </a:p>
        </p:txBody>
      </p:sp>
      <p:sp>
        <p:nvSpPr>
          <p:cNvPr id="5" name="Footer Placeholder 4"/>
          <p:cNvSpPr>
            <a:spLocks noGrp="1"/>
          </p:cNvSpPr>
          <p:nvPr>
            <p:ph type="ftr" sz="quarter" idx="11"/>
          </p:nvPr>
        </p:nvSpPr>
        <p:spPr/>
        <p:txBody>
          <a:bodyPr/>
          <a:lstStyle/>
          <a:p>
            <a:pPr>
              <a:defRPr/>
            </a:pPr>
            <a:r>
              <a:rPr lang="en-US"/>
              <a:t>February 2015</a:t>
            </a:r>
          </a:p>
        </p:txBody>
      </p:sp>
      <p:sp>
        <p:nvSpPr>
          <p:cNvPr id="6" name="Slide Number Placeholder 5"/>
          <p:cNvSpPr>
            <a:spLocks noGrp="1"/>
          </p:cNvSpPr>
          <p:nvPr>
            <p:ph type="sldNum" sz="quarter" idx="12"/>
          </p:nvPr>
        </p:nvSpPr>
        <p:spPr/>
        <p:txBody>
          <a:bodyPr/>
          <a:lstStyle/>
          <a:p>
            <a:pPr>
              <a:defRPr/>
            </a:pPr>
            <a:fld id="{C141E3CA-CDF4-564C-8DA7-CCC29890DA5C}" type="slidenum">
              <a:rPr lang="en-US" smtClean="0"/>
              <a:pPr>
                <a:defRPr/>
              </a:pPr>
              <a:t>12</a:t>
            </a:fld>
            <a:endParaRPr lang="en-US"/>
          </a:p>
        </p:txBody>
      </p:sp>
    </p:spTree>
    <p:extLst>
      <p:ext uri="{BB962C8B-B14F-4D97-AF65-F5344CB8AC3E}">
        <p14:creationId xmlns:p14="http://schemas.microsoft.com/office/powerpoint/2010/main" val="5143067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blue.jpg"/>
          <p:cNvPicPr>
            <a:picLocks noChangeAspect="1"/>
          </p:cNvPicPr>
          <p:nvPr userDrawn="1"/>
        </p:nvPicPr>
        <p:blipFill rotWithShape="1">
          <a:blip r:embed="rId2" cstate="screen">
            <a:extLst>
              <a:ext uri="{28A0092B-C50C-407E-A947-70E740481C1C}">
                <a14:useLocalDpi xmlns:a14="http://schemas.microsoft.com/office/drawing/2010/main"/>
              </a:ext>
            </a:extLst>
          </a:blip>
          <a:srcRect b="61623"/>
          <a:stretch/>
        </p:blipFill>
        <p:spPr>
          <a:xfrm>
            <a:off x="0" y="0"/>
            <a:ext cx="9144000" cy="1975668"/>
          </a:xfrm>
          <a:prstGeom prst="rect">
            <a:avLst/>
          </a:prstGeom>
        </p:spPr>
      </p:pic>
      <p:pic>
        <p:nvPicPr>
          <p:cNvPr id="4" name="Picture 3" descr="LMAS_1.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392333" y="1579166"/>
            <a:ext cx="2822765" cy="4332160"/>
          </a:xfrm>
          <a:prstGeom prst="rect">
            <a:avLst/>
          </a:prstGeom>
        </p:spPr>
      </p:pic>
      <p:sp>
        <p:nvSpPr>
          <p:cNvPr id="5" name="Rectangle 4"/>
          <p:cNvSpPr/>
          <p:nvPr userDrawn="1"/>
        </p:nvSpPr>
        <p:spPr>
          <a:xfrm>
            <a:off x="0" y="5487968"/>
            <a:ext cx="9144000" cy="1370032"/>
          </a:xfrm>
          <a:prstGeom prst="rect">
            <a:avLst/>
          </a:prstGeom>
          <a:solidFill>
            <a:srgbClr val="CD092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userDrawn="1"/>
        </p:nvSpPr>
        <p:spPr>
          <a:xfrm>
            <a:off x="700091" y="3186362"/>
            <a:ext cx="4077835" cy="954107"/>
          </a:xfrm>
          <a:prstGeom prst="rect">
            <a:avLst/>
          </a:prstGeom>
          <a:noFill/>
        </p:spPr>
        <p:txBody>
          <a:bodyPr wrap="square" rtlCol="0">
            <a:spAutoFit/>
          </a:bodyPr>
          <a:lstStyle/>
          <a:p>
            <a:r>
              <a:rPr lang="en-US" sz="2800" b="1" dirty="0">
                <a:solidFill>
                  <a:srgbClr val="000000"/>
                </a:solidFill>
                <a:latin typeface="Helvetica"/>
                <a:cs typeface="Helvetica"/>
              </a:rPr>
              <a:t>PAL Learning System</a:t>
            </a:r>
          </a:p>
          <a:p>
            <a:r>
              <a:rPr lang="en-US" sz="2800" b="1" dirty="0">
                <a:solidFill>
                  <a:srgbClr val="CD0920"/>
                </a:solidFill>
                <a:latin typeface="Helvetica"/>
                <a:cs typeface="Helvetica"/>
              </a:rPr>
              <a:t>Skill-Building</a:t>
            </a:r>
            <a:r>
              <a:rPr lang="en-US" sz="2800" b="1" baseline="0" dirty="0">
                <a:solidFill>
                  <a:srgbClr val="CD0920"/>
                </a:solidFill>
                <a:latin typeface="Helvetica"/>
                <a:cs typeface="Helvetica"/>
              </a:rPr>
              <a:t> Training</a:t>
            </a:r>
            <a:endParaRPr lang="en-US" sz="2800" b="1" dirty="0">
              <a:solidFill>
                <a:srgbClr val="CD0920"/>
              </a:solidFill>
              <a:latin typeface="Helvetica"/>
              <a:cs typeface="Helvetica"/>
            </a:endParaRPr>
          </a:p>
        </p:txBody>
      </p:sp>
    </p:spTree>
    <p:extLst>
      <p:ext uri="{BB962C8B-B14F-4D97-AF65-F5344CB8AC3E}">
        <p14:creationId xmlns:p14="http://schemas.microsoft.com/office/powerpoint/2010/main" val="2952815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7D2E54-11F1-4646-98FE-6D90F402EF1E}" type="slidenum">
              <a:rPr lang="en-US"/>
              <a:pPr>
                <a:defRPr/>
              </a:pPr>
              <a:t>‹#›</a:t>
            </a:fld>
            <a:endParaRPr lang="en-US"/>
          </a:p>
        </p:txBody>
      </p:sp>
    </p:spTree>
    <p:extLst>
      <p:ext uri="{BB962C8B-B14F-4D97-AF65-F5344CB8AC3E}">
        <p14:creationId xmlns:p14="http://schemas.microsoft.com/office/powerpoint/2010/main" val="93654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B8988AF-481D-9F40-B6D6-66890BD332AC}" type="slidenum">
              <a:rPr lang="en-US"/>
              <a:pPr>
                <a:defRPr/>
              </a:pPr>
              <a:t>‹#›</a:t>
            </a:fld>
            <a:endParaRPr lang="en-US"/>
          </a:p>
        </p:txBody>
      </p:sp>
    </p:spTree>
    <p:extLst>
      <p:ext uri="{BB962C8B-B14F-4D97-AF65-F5344CB8AC3E}">
        <p14:creationId xmlns:p14="http://schemas.microsoft.com/office/powerpoint/2010/main" val="1653194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12264B-E63D-A64D-B4AD-F19D28F00603}" type="slidenum">
              <a:rPr lang="en-US"/>
              <a:pPr>
                <a:defRPr/>
              </a:pPr>
              <a:t>‹#›</a:t>
            </a:fld>
            <a:endParaRPr lang="en-US"/>
          </a:p>
        </p:txBody>
      </p:sp>
    </p:spTree>
    <p:extLst>
      <p:ext uri="{BB962C8B-B14F-4D97-AF65-F5344CB8AC3E}">
        <p14:creationId xmlns:p14="http://schemas.microsoft.com/office/powerpoint/2010/main" val="3579555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7219FC-D8A6-4C43-91A8-BFF4D2950045}" type="slidenum">
              <a:rPr lang="en-US"/>
              <a:pPr>
                <a:defRPr/>
              </a:pPr>
              <a:t>‹#›</a:t>
            </a:fld>
            <a:endParaRPr lang="en-US"/>
          </a:p>
        </p:txBody>
      </p:sp>
    </p:spTree>
    <p:extLst>
      <p:ext uri="{BB962C8B-B14F-4D97-AF65-F5344CB8AC3E}">
        <p14:creationId xmlns:p14="http://schemas.microsoft.com/office/powerpoint/2010/main" val="4233552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3" name="Picture 6" descr="Screen Shot 2014-03-26 at 3.20.55 PM.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6010275"/>
            <a:ext cx="9144000"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457200" y="357638"/>
            <a:ext cx="8229600" cy="1143000"/>
          </a:xfrm>
        </p:spPr>
        <p:txBody>
          <a:bodyPr>
            <a:normAutofit/>
          </a:bodyPr>
          <a:lstStyle>
            <a:lvl1pPr algn="l">
              <a:defRPr sz="3800" b="1">
                <a:latin typeface="Helvetica"/>
                <a:cs typeface="Helvetica"/>
              </a:defRPr>
            </a:lvl1pPr>
          </a:lstStyle>
          <a:p>
            <a:r>
              <a:rPr lang="en-US" dirty="0"/>
              <a:t>Click to edit Master title style</a:t>
            </a:r>
          </a:p>
        </p:txBody>
      </p:sp>
    </p:spTree>
    <p:extLst>
      <p:ext uri="{BB962C8B-B14F-4D97-AF65-F5344CB8AC3E}">
        <p14:creationId xmlns:p14="http://schemas.microsoft.com/office/powerpoint/2010/main" val="3557099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p:nvPr>
        </p:nvSpPr>
        <p:spPr>
          <a:xfrm>
            <a:off x="457200" y="357638"/>
            <a:ext cx="8229600" cy="1143000"/>
          </a:xfrm>
        </p:spPr>
        <p:txBody>
          <a:bodyPr>
            <a:normAutofit/>
          </a:bodyPr>
          <a:lstStyle>
            <a:lvl1pPr algn="l">
              <a:defRPr sz="3800" b="1">
                <a:latin typeface="Helvetica"/>
                <a:cs typeface="Helvetica"/>
              </a:defRPr>
            </a:lvl1pPr>
          </a:lstStyle>
          <a:p>
            <a:r>
              <a:rPr lang="en-US" dirty="0"/>
              <a:t>Click to edit Master title style</a:t>
            </a:r>
          </a:p>
        </p:txBody>
      </p:sp>
      <p:pic>
        <p:nvPicPr>
          <p:cNvPr id="3" name="Picture 2" descr="Screen Shot 2014-03-26 at 3.20.55 PM.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010689"/>
            <a:ext cx="9144000" cy="763078"/>
          </a:xfrm>
          <a:prstGeom prst="rect">
            <a:avLst/>
          </a:prstGeom>
        </p:spPr>
      </p:pic>
    </p:spTree>
    <p:extLst>
      <p:ext uri="{BB962C8B-B14F-4D97-AF65-F5344CB8AC3E}">
        <p14:creationId xmlns:p14="http://schemas.microsoft.com/office/powerpoint/2010/main" val="1766413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9" name="Title 1"/>
          <p:cNvSpPr>
            <a:spLocks noGrp="1"/>
          </p:cNvSpPr>
          <p:nvPr>
            <p:ph type="title"/>
          </p:nvPr>
        </p:nvSpPr>
        <p:spPr>
          <a:xfrm>
            <a:off x="457200" y="357638"/>
            <a:ext cx="8229600" cy="1143000"/>
          </a:xfrm>
        </p:spPr>
        <p:txBody>
          <a:bodyPr>
            <a:normAutofit/>
          </a:bodyPr>
          <a:lstStyle>
            <a:lvl1pPr algn="l">
              <a:defRPr sz="3800" b="1">
                <a:latin typeface="Helvetica"/>
                <a:cs typeface="Helvetica"/>
              </a:defRPr>
            </a:lvl1pPr>
          </a:lstStyle>
          <a:p>
            <a:r>
              <a:rPr lang="en-US" dirty="0"/>
              <a:t>Click to edit Master title style</a:t>
            </a:r>
          </a:p>
        </p:txBody>
      </p:sp>
    </p:spTree>
    <p:extLst>
      <p:ext uri="{BB962C8B-B14F-4D97-AF65-F5344CB8AC3E}">
        <p14:creationId xmlns:p14="http://schemas.microsoft.com/office/powerpoint/2010/main" val="2339005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descr="LMAS_1.png"/>
          <p:cNvPicPr>
            <a:picLocks noChangeAspect="1"/>
          </p:cNvPicPr>
          <p:nvPr userDrawn="1"/>
        </p:nvPicPr>
        <p:blipFill rotWithShape="1">
          <a:blip r:embed="rId2">
            <a:alphaModFix amt="17000"/>
            <a:extLst>
              <a:ext uri="{28A0092B-C50C-407E-A947-70E740481C1C}">
                <a14:useLocalDpi xmlns:a14="http://schemas.microsoft.com/office/drawing/2010/main"/>
              </a:ext>
            </a:extLst>
          </a:blip>
          <a:srcRect r="3241"/>
          <a:stretch/>
        </p:blipFill>
        <p:spPr>
          <a:xfrm rot="20381404">
            <a:off x="2695194" y="-1229172"/>
            <a:ext cx="7048659" cy="11180127"/>
          </a:xfrm>
          <a:prstGeom prst="rect">
            <a:avLst/>
          </a:prstGeom>
        </p:spPr>
      </p:pic>
      <p:sp>
        <p:nvSpPr>
          <p:cNvPr id="6" name="Title 1"/>
          <p:cNvSpPr>
            <a:spLocks noGrp="1"/>
          </p:cNvSpPr>
          <p:nvPr>
            <p:ph type="title"/>
          </p:nvPr>
        </p:nvSpPr>
        <p:spPr>
          <a:xfrm>
            <a:off x="457200" y="357638"/>
            <a:ext cx="8229600" cy="1143000"/>
          </a:xfrm>
        </p:spPr>
        <p:txBody>
          <a:bodyPr>
            <a:normAutofit/>
          </a:bodyPr>
          <a:lstStyle>
            <a:lvl1pPr algn="l">
              <a:defRPr sz="3800" b="1">
                <a:latin typeface="Helvetica"/>
                <a:cs typeface="Helvetica"/>
              </a:defRPr>
            </a:lvl1pPr>
          </a:lstStyle>
          <a:p>
            <a:r>
              <a:rPr lang="en-US" dirty="0"/>
              <a:t>Click to edit Master title style</a:t>
            </a:r>
          </a:p>
        </p:txBody>
      </p:sp>
      <p:sp>
        <p:nvSpPr>
          <p:cNvPr id="7" name="Content Placeholder 2"/>
          <p:cNvSpPr>
            <a:spLocks noGrp="1"/>
          </p:cNvSpPr>
          <p:nvPr>
            <p:ph idx="1"/>
          </p:nvPr>
        </p:nvSpPr>
        <p:spPr>
          <a:xfrm>
            <a:off x="457200" y="1705909"/>
            <a:ext cx="8229600" cy="4525963"/>
          </a:xfrm>
        </p:spPr>
        <p:txBody>
          <a:bodyPr/>
          <a:lstStyle>
            <a:lvl1pPr>
              <a:defRPr sz="2800">
                <a:latin typeface="Helvetica"/>
                <a:cs typeface="Helvetica"/>
              </a:defRPr>
            </a:lvl1pPr>
            <a:lvl2pPr>
              <a:defRPr sz="2400">
                <a:latin typeface="Helvetica"/>
                <a:cs typeface="Helvetica"/>
              </a:defRPr>
            </a:lvl2pPr>
            <a:lvl3pPr>
              <a:defRPr sz="2200">
                <a:latin typeface="Helvetica"/>
                <a:cs typeface="Helvetica"/>
              </a:defRPr>
            </a:lvl3pPr>
            <a:lvl4pPr>
              <a:defRPr>
                <a:latin typeface="Helvetica"/>
                <a:cs typeface="Helvetica"/>
              </a:defRPr>
            </a:lvl4pPr>
            <a:lvl5pPr>
              <a:defRPr>
                <a:latin typeface="Helvetica"/>
                <a:cs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Rectangle 1"/>
          <p:cNvSpPr/>
          <p:nvPr userDrawn="1"/>
        </p:nvSpPr>
        <p:spPr>
          <a:xfrm>
            <a:off x="0" y="0"/>
            <a:ext cx="9144000" cy="357638"/>
          </a:xfrm>
          <a:prstGeom prst="rect">
            <a:avLst/>
          </a:prstGeom>
          <a:solidFill>
            <a:srgbClr val="1EACE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red.jpg"/>
          <p:cNvPicPr>
            <a:picLocks noChangeAspect="1"/>
          </p:cNvPicPr>
          <p:nvPr userDrawn="1"/>
        </p:nvPicPr>
        <p:blipFill rotWithShape="1">
          <a:blip r:embed="rId3" cstate="screen">
            <a:extLst>
              <a:ext uri="{28A0092B-C50C-407E-A947-70E740481C1C}">
                <a14:useLocalDpi xmlns:a14="http://schemas.microsoft.com/office/drawing/2010/main"/>
              </a:ext>
            </a:extLst>
          </a:blip>
          <a:srcRect t="87838"/>
          <a:stretch/>
        </p:blipFill>
        <p:spPr>
          <a:xfrm>
            <a:off x="0" y="6231872"/>
            <a:ext cx="9144000" cy="626127"/>
          </a:xfrm>
          <a:prstGeom prst="rect">
            <a:avLst/>
          </a:prstGeom>
        </p:spPr>
      </p:pic>
    </p:spTree>
    <p:extLst>
      <p:ext uri="{BB962C8B-B14F-4D97-AF65-F5344CB8AC3E}">
        <p14:creationId xmlns:p14="http://schemas.microsoft.com/office/powerpoint/2010/main" val="2219382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2699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CB9B78-7C63-DC4B-B2C8-8BC013743400}" type="slidenum">
              <a:rPr lang="en-US"/>
              <a:pPr>
                <a:defRPr/>
              </a:pPr>
              <a:t>‹#›</a:t>
            </a:fld>
            <a:endParaRPr lang="en-US"/>
          </a:p>
        </p:txBody>
      </p:sp>
    </p:spTree>
    <p:extLst>
      <p:ext uri="{BB962C8B-B14F-4D97-AF65-F5344CB8AC3E}">
        <p14:creationId xmlns:p14="http://schemas.microsoft.com/office/powerpoint/2010/main" val="4149167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9F34B13-2F39-E646-9EFD-A608ED89F2CC}" type="slidenum">
              <a:rPr lang="en-US"/>
              <a:pPr>
                <a:defRPr/>
              </a:pPr>
              <a:t>‹#›</a:t>
            </a:fld>
            <a:endParaRPr lang="en-US"/>
          </a:p>
        </p:txBody>
      </p:sp>
    </p:spTree>
    <p:extLst>
      <p:ext uri="{BB962C8B-B14F-4D97-AF65-F5344CB8AC3E}">
        <p14:creationId xmlns:p14="http://schemas.microsoft.com/office/powerpoint/2010/main" val="1224197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CD9907C-9EC4-164B-A9C2-AE8B1587A378}" type="slidenum">
              <a:rPr lang="en-US"/>
              <a:pPr>
                <a:defRPr/>
              </a:pPr>
              <a:t>‹#›</a:t>
            </a:fld>
            <a:endParaRPr lang="en-US"/>
          </a:p>
        </p:txBody>
      </p:sp>
    </p:spTree>
    <p:extLst>
      <p:ext uri="{BB962C8B-B14F-4D97-AF65-F5344CB8AC3E}">
        <p14:creationId xmlns:p14="http://schemas.microsoft.com/office/powerpoint/2010/main" val="2091052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D93450-8A1D-1346-84E6-C3BE634DC41E}" type="slidenum">
              <a:rPr lang="en-US"/>
              <a:pPr>
                <a:defRPr/>
              </a:pPr>
              <a:t>‹#›</a:t>
            </a:fld>
            <a:endParaRPr lang="en-US"/>
          </a:p>
        </p:txBody>
      </p:sp>
    </p:spTree>
    <p:extLst>
      <p:ext uri="{BB962C8B-B14F-4D97-AF65-F5344CB8AC3E}">
        <p14:creationId xmlns:p14="http://schemas.microsoft.com/office/powerpoint/2010/main" val="2113922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charset="0"/>
                <a:cs typeface="Arial" charset="0"/>
              </a:defRPr>
            </a:lvl1pPr>
          </a:lstStyle>
          <a:p>
            <a:pPr>
              <a:defRPr/>
            </a:pPr>
            <a:fld id="{30AFCC7B-E0EE-2845-B15B-9D6515231AA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6" r:id="rId3"/>
    <p:sldLayoutId id="2147483795"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8" r:id="rId14"/>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6869" y="4521219"/>
            <a:ext cx="3073400" cy="523220"/>
          </a:xfrm>
          <a:prstGeom prst="rect">
            <a:avLst/>
          </a:prstGeom>
          <a:noFill/>
        </p:spPr>
        <p:txBody>
          <a:bodyPr wrap="square" rtlCol="0">
            <a:spAutoFit/>
          </a:bodyPr>
          <a:lstStyle/>
          <a:p>
            <a:endParaRPr lang="en-US" sz="1400" b="1" dirty="0">
              <a:solidFill>
                <a:srgbClr val="1EACE9"/>
              </a:solidFill>
            </a:endParaRPr>
          </a:p>
          <a:p>
            <a:r>
              <a:rPr lang="en-US" sz="1400" b="1" dirty="0">
                <a:solidFill>
                  <a:srgbClr val="1EACE9"/>
                </a:solidFill>
              </a:rPr>
              <a:t>April 4, 2018</a:t>
            </a:r>
          </a:p>
        </p:txBody>
      </p:sp>
      <p:sp>
        <p:nvSpPr>
          <p:cNvPr id="3" name="TextBox 2"/>
          <p:cNvSpPr txBox="1"/>
          <p:nvPr/>
        </p:nvSpPr>
        <p:spPr>
          <a:xfrm>
            <a:off x="766869" y="4040742"/>
            <a:ext cx="3760300" cy="646331"/>
          </a:xfrm>
          <a:prstGeom prst="rect">
            <a:avLst/>
          </a:prstGeom>
          <a:noFill/>
        </p:spPr>
        <p:txBody>
          <a:bodyPr wrap="square" rtlCol="0">
            <a:spAutoFit/>
          </a:bodyPr>
          <a:lstStyle/>
          <a:p>
            <a:r>
              <a:rPr lang="en-US" b="1" dirty="0">
                <a:latin typeface="Helvetica"/>
                <a:cs typeface="Helvetica"/>
              </a:rPr>
              <a:t>CSAP - Turning Models into Movement!</a:t>
            </a:r>
          </a:p>
        </p:txBody>
      </p:sp>
      <p:sp>
        <p:nvSpPr>
          <p:cNvPr id="4" name="TextBox 3"/>
          <p:cNvSpPr txBox="1"/>
          <p:nvPr/>
        </p:nvSpPr>
        <p:spPr>
          <a:xfrm>
            <a:off x="154379" y="5807034"/>
            <a:ext cx="8823366" cy="646331"/>
          </a:xfrm>
          <a:prstGeom prst="rect">
            <a:avLst/>
          </a:prstGeom>
          <a:noFill/>
        </p:spPr>
        <p:txBody>
          <a:bodyPr wrap="square" rtlCol="0">
            <a:spAutoFit/>
          </a:bodyPr>
          <a:lstStyle/>
          <a:p>
            <a:pPr algn="ctr"/>
            <a:r>
              <a:rPr lang="en-US" dirty="0"/>
              <a:t>Keri Schoeff</a:t>
            </a:r>
          </a:p>
          <a:p>
            <a:pPr algn="ctr"/>
            <a:r>
              <a:rPr lang="en-US" dirty="0"/>
              <a:t>Arizona Department of Education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373063" y="280988"/>
            <a:ext cx="8229600" cy="1143000"/>
          </a:xfrm>
        </p:spPr>
        <p:txBody>
          <a:bodyPr anchor="t"/>
          <a:lstStyle/>
          <a:p>
            <a:r>
              <a:rPr lang="en-US" altLang="en-US">
                <a:solidFill>
                  <a:srgbClr val="000000"/>
                </a:solidFill>
                <a:latin typeface="Helvetica" pitchFamily="34" charset="0"/>
                <a:cs typeface="Helvetica" pitchFamily="34" charset="0"/>
              </a:rPr>
              <a:t>Making it Happen!</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938371121"/>
              </p:ext>
            </p:extLst>
          </p:nvPr>
        </p:nvGraphicFramePr>
        <p:xfrm>
          <a:off x="373063" y="1379538"/>
          <a:ext cx="8002587" cy="4443411"/>
        </p:xfrm>
        <a:graphic>
          <a:graphicData uri="http://schemas.openxmlformats.org/drawingml/2006/table">
            <a:tbl>
              <a:tblPr firstRow="1" bandRow="1">
                <a:tableStyleId>{93296810-A885-4BE3-A3E7-6D5BEEA58F35}</a:tableStyleId>
              </a:tblPr>
              <a:tblGrid>
                <a:gridCol w="8002587">
                  <a:extLst>
                    <a:ext uri="{9D8B030D-6E8A-4147-A177-3AD203B41FA5}">
                      <a16:colId xmlns:a16="http://schemas.microsoft.com/office/drawing/2014/main" xmlns="" val="20000"/>
                    </a:ext>
                  </a:extLst>
                </a:gridCol>
              </a:tblGrid>
              <a:tr h="840184">
                <a:tc>
                  <a:txBody>
                    <a:bodyPr/>
                    <a:lstStyle/>
                    <a:p>
                      <a:pPr marL="0" marR="0" algn="ctr">
                        <a:spcBef>
                          <a:spcPts val="0"/>
                        </a:spcBef>
                        <a:spcAft>
                          <a:spcPts val="0"/>
                        </a:spcAft>
                      </a:pPr>
                      <a:r>
                        <a:rPr lang="en-US" sz="4000" dirty="0"/>
                        <a:t>Opportunities</a:t>
                      </a:r>
                      <a:r>
                        <a:rPr lang="en-US" sz="4000" baseline="0" dirty="0"/>
                        <a:t> for </a:t>
                      </a:r>
                      <a:r>
                        <a:rPr lang="en-US" sz="4000" dirty="0"/>
                        <a:t>Activity</a:t>
                      </a:r>
                      <a:endParaRPr lang="en-US" sz="4000" b="0" dirty="0">
                        <a:latin typeface="Calibri"/>
                        <a:ea typeface="Calibri"/>
                        <a:cs typeface="Times New Roman"/>
                      </a:endParaRPr>
                    </a:p>
                  </a:txBody>
                  <a:tcPr marL="64376" marR="64376" marT="0" marB="0" anchor="ctr">
                    <a:solidFill>
                      <a:srgbClr val="1EACE9"/>
                    </a:solidFill>
                  </a:tcPr>
                </a:tc>
                <a:extLst>
                  <a:ext uri="{0D108BD9-81ED-4DB2-BD59-A6C34878D82A}">
                    <a16:rowId xmlns:a16="http://schemas.microsoft.com/office/drawing/2014/main" xmlns="" val="10000"/>
                  </a:ext>
                </a:extLst>
              </a:tr>
              <a:tr h="68673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a:latin typeface="Helvetica"/>
                          <a:cs typeface="Helvetica"/>
                        </a:rPr>
                        <a:t>Integrated into Classroom  </a:t>
                      </a:r>
                    </a:p>
                  </a:txBody>
                  <a:tcPr marL="64376" marR="64376" marT="0" marB="0" anchor="ctr">
                    <a:solidFill>
                      <a:srgbClr val="D4EBFF"/>
                    </a:solidFill>
                  </a:tcPr>
                </a:tc>
                <a:extLst>
                  <a:ext uri="{0D108BD9-81ED-4DB2-BD59-A6C34878D82A}">
                    <a16:rowId xmlns:a16="http://schemas.microsoft.com/office/drawing/2014/main" xmlns="" val="10001"/>
                  </a:ext>
                </a:extLst>
              </a:tr>
              <a:tr h="618059">
                <a:tc>
                  <a:txBody>
                    <a:bodyPr/>
                    <a:lstStyle/>
                    <a:p>
                      <a:pPr marL="0" marR="0" algn="l">
                        <a:spcBef>
                          <a:spcPts val="0"/>
                        </a:spcBef>
                        <a:spcAft>
                          <a:spcPts val="0"/>
                        </a:spcAft>
                      </a:pPr>
                      <a:r>
                        <a:rPr lang="en-US" sz="2000" dirty="0">
                          <a:latin typeface="Helvetica"/>
                          <a:cs typeface="Helvetica"/>
                        </a:rPr>
                        <a:t>Physical Education</a:t>
                      </a:r>
                      <a:r>
                        <a:rPr lang="en-US" sz="2000" baseline="0" dirty="0">
                          <a:latin typeface="Helvetica"/>
                          <a:cs typeface="Helvetica"/>
                        </a:rPr>
                        <a:t> Class </a:t>
                      </a:r>
                      <a:endParaRPr lang="en-US" sz="2000" dirty="0">
                        <a:latin typeface="Helvetica"/>
                        <a:cs typeface="Helvetica"/>
                      </a:endParaRPr>
                    </a:p>
                  </a:txBody>
                  <a:tcPr marL="64376" marR="64376" marT="0" marB="0" anchor="ctr">
                    <a:solidFill>
                      <a:srgbClr val="CBCDC6"/>
                    </a:solidFill>
                  </a:tcPr>
                </a:tc>
                <a:extLst>
                  <a:ext uri="{0D108BD9-81ED-4DB2-BD59-A6C34878D82A}">
                    <a16:rowId xmlns:a16="http://schemas.microsoft.com/office/drawing/2014/main" xmlns="" val="10002"/>
                  </a:ext>
                </a:extLst>
              </a:tr>
              <a:tr h="560124">
                <a:tc>
                  <a:txBody>
                    <a:bodyPr/>
                    <a:lstStyle/>
                    <a:p>
                      <a:pPr marL="0" marR="0" algn="l">
                        <a:spcBef>
                          <a:spcPts val="0"/>
                        </a:spcBef>
                        <a:spcAft>
                          <a:spcPts val="0"/>
                        </a:spcAft>
                      </a:pPr>
                      <a:r>
                        <a:rPr lang="en-US" sz="2000" dirty="0">
                          <a:latin typeface="Helvetica"/>
                          <a:cs typeface="Helvetica"/>
                        </a:rPr>
                        <a:t>Recess/ drop in activity </a:t>
                      </a:r>
                      <a:endParaRPr lang="en-US" sz="2000" b="0" dirty="0">
                        <a:latin typeface="Helvetica"/>
                        <a:ea typeface="Calibri"/>
                        <a:cs typeface="Helvetica"/>
                      </a:endParaRPr>
                    </a:p>
                  </a:txBody>
                  <a:tcPr marL="64376" marR="64376" marT="0" marB="0" anchor="ctr">
                    <a:solidFill>
                      <a:srgbClr val="D4EBFF"/>
                    </a:solidFill>
                  </a:tcPr>
                </a:tc>
                <a:extLst>
                  <a:ext uri="{0D108BD9-81ED-4DB2-BD59-A6C34878D82A}">
                    <a16:rowId xmlns:a16="http://schemas.microsoft.com/office/drawing/2014/main" xmlns="" val="10003"/>
                  </a:ext>
                </a:extLst>
              </a:tr>
              <a:tr h="560124">
                <a:tc>
                  <a:txBody>
                    <a:bodyPr/>
                    <a:lstStyle/>
                    <a:p>
                      <a:pPr marL="0" marR="0" algn="l">
                        <a:spcBef>
                          <a:spcPts val="0"/>
                        </a:spcBef>
                        <a:spcAft>
                          <a:spcPts val="0"/>
                        </a:spcAft>
                      </a:pPr>
                      <a:r>
                        <a:rPr lang="en-US" sz="2000" b="0" dirty="0">
                          <a:latin typeface="Helvetica"/>
                          <a:ea typeface="Calibri"/>
                          <a:cs typeface="Helvetica"/>
                        </a:rPr>
                        <a:t>Transitions</a:t>
                      </a:r>
                    </a:p>
                  </a:txBody>
                  <a:tcPr marL="64376" marR="64376" marT="0" marB="0" anchor="ctr">
                    <a:solidFill>
                      <a:srgbClr val="CBCDC6"/>
                    </a:solidFill>
                  </a:tcPr>
                </a:tc>
                <a:extLst>
                  <a:ext uri="{0D108BD9-81ED-4DB2-BD59-A6C34878D82A}">
                    <a16:rowId xmlns:a16="http://schemas.microsoft.com/office/drawing/2014/main" xmlns="" val="10004"/>
                  </a:ext>
                </a:extLst>
              </a:tr>
              <a:tr h="618059">
                <a:tc>
                  <a:txBody>
                    <a:bodyPr/>
                    <a:lstStyle/>
                    <a:p>
                      <a:pPr marL="0" marR="0" algn="l">
                        <a:spcBef>
                          <a:spcPts val="0"/>
                        </a:spcBef>
                        <a:spcAft>
                          <a:spcPts val="0"/>
                        </a:spcAft>
                      </a:pPr>
                      <a:r>
                        <a:rPr lang="en-US" sz="2000" dirty="0">
                          <a:latin typeface="Helvetica"/>
                          <a:cs typeface="Helvetica"/>
                        </a:rPr>
                        <a:t>Before and after school activity programs</a:t>
                      </a:r>
                    </a:p>
                  </a:txBody>
                  <a:tcPr marL="64376" marR="64376" marT="0" marB="0" anchor="ctr">
                    <a:solidFill>
                      <a:srgbClr val="D4EBFF"/>
                    </a:solidFill>
                  </a:tcPr>
                </a:tc>
                <a:extLst>
                  <a:ext uri="{0D108BD9-81ED-4DB2-BD59-A6C34878D82A}">
                    <a16:rowId xmlns:a16="http://schemas.microsoft.com/office/drawing/2014/main" xmlns="" val="10005"/>
                  </a:ext>
                </a:extLst>
              </a:tr>
              <a:tr h="560124">
                <a:tc>
                  <a:txBody>
                    <a:bodyPr/>
                    <a:lstStyle/>
                    <a:p>
                      <a:pPr marL="0" marR="0" algn="l">
                        <a:spcBef>
                          <a:spcPts val="0"/>
                        </a:spcBef>
                        <a:spcAft>
                          <a:spcPts val="0"/>
                        </a:spcAft>
                      </a:pPr>
                      <a:r>
                        <a:rPr lang="en-US" sz="2400" b="1" dirty="0">
                          <a:solidFill>
                            <a:schemeClr val="tx1"/>
                          </a:solidFill>
                          <a:latin typeface="Helvetica"/>
                          <a:cs typeface="Helvetica"/>
                        </a:rPr>
                        <a:t>Total Physical Activity Minutes Offered per day?</a:t>
                      </a:r>
                      <a:endParaRPr lang="en-US" sz="2400" b="1" dirty="0">
                        <a:solidFill>
                          <a:schemeClr val="tx1"/>
                        </a:solidFill>
                        <a:latin typeface="Helvetica"/>
                        <a:ea typeface="Calibri"/>
                        <a:cs typeface="Helvetica"/>
                      </a:endParaRPr>
                    </a:p>
                  </a:txBody>
                  <a:tcPr marL="64376" marR="64376" marT="0" marB="0" anchor="ctr">
                    <a:solidFill>
                      <a:srgbClr val="CBCDC6"/>
                    </a:solid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550055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esign_Filters_Wheel.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41194" y="1128676"/>
            <a:ext cx="4701584" cy="4701584"/>
          </a:xfrm>
          <a:prstGeom prst="rect">
            <a:avLst/>
          </a:prstGeom>
        </p:spPr>
      </p:pic>
      <p:sp>
        <p:nvSpPr>
          <p:cNvPr id="4" name="TextBox 3"/>
          <p:cNvSpPr txBox="1"/>
          <p:nvPr/>
        </p:nvSpPr>
        <p:spPr>
          <a:xfrm>
            <a:off x="473075" y="1672696"/>
            <a:ext cx="3060495" cy="4185761"/>
          </a:xfrm>
          <a:prstGeom prst="rect">
            <a:avLst/>
          </a:prstGeom>
          <a:noFill/>
        </p:spPr>
        <p:txBody>
          <a:bodyPr wrap="square" rtlCol="0">
            <a:spAutoFit/>
          </a:bodyPr>
          <a:lstStyle/>
          <a:p>
            <a:r>
              <a:rPr lang="en-US" sz="1400" b="1" dirty="0">
                <a:latin typeface="Helvetica"/>
                <a:cs typeface="Helvetica"/>
              </a:rPr>
              <a:t>1. Universal Access:</a:t>
            </a:r>
          </a:p>
          <a:p>
            <a:r>
              <a:rPr lang="en-US" sz="1200" dirty="0">
                <a:solidFill>
                  <a:srgbClr val="000000"/>
                </a:solidFill>
                <a:latin typeface="Helvetica"/>
                <a:cs typeface="Helvetica"/>
              </a:rPr>
              <a:t>    Design for the hardest to reach.</a:t>
            </a:r>
          </a:p>
          <a:p>
            <a:endParaRPr lang="en-US" sz="1400" dirty="0">
              <a:solidFill>
                <a:srgbClr val="000000"/>
              </a:solidFill>
              <a:latin typeface="Helvetica"/>
              <a:cs typeface="Helvetica"/>
            </a:endParaRPr>
          </a:p>
          <a:p>
            <a:r>
              <a:rPr lang="en-US" sz="1400" b="1" dirty="0">
                <a:solidFill>
                  <a:srgbClr val="000000"/>
                </a:solidFill>
                <a:latin typeface="Helvetica"/>
                <a:cs typeface="Helvetica"/>
              </a:rPr>
              <a:t>2. Age Appropriate:</a:t>
            </a:r>
          </a:p>
          <a:p>
            <a:r>
              <a:rPr lang="en-US" sz="1200" dirty="0">
                <a:solidFill>
                  <a:srgbClr val="000000"/>
                </a:solidFill>
                <a:latin typeface="Helvetica"/>
                <a:cs typeface="Helvetica"/>
              </a:rPr>
              <a:t>    Six is not sixteen. Make it fit. </a:t>
            </a:r>
          </a:p>
          <a:p>
            <a:endParaRPr lang="en-US" sz="1400" dirty="0">
              <a:solidFill>
                <a:srgbClr val="000000"/>
              </a:solidFill>
              <a:latin typeface="Helvetica"/>
              <a:cs typeface="Helvetica"/>
            </a:endParaRPr>
          </a:p>
          <a:p>
            <a:r>
              <a:rPr lang="en-US" sz="1400" b="1" dirty="0">
                <a:solidFill>
                  <a:srgbClr val="000000"/>
                </a:solidFill>
                <a:latin typeface="Helvetica"/>
                <a:cs typeface="Helvetica"/>
              </a:rPr>
              <a:t>3. Dosage &amp; Duration:</a:t>
            </a:r>
          </a:p>
          <a:p>
            <a:r>
              <a:rPr lang="en-US" sz="1200" dirty="0">
                <a:solidFill>
                  <a:srgbClr val="000000"/>
                </a:solidFill>
                <a:latin typeface="Helvetica"/>
                <a:cs typeface="Helvetica"/>
              </a:rPr>
              <a:t>    Getting to optimal.</a:t>
            </a:r>
          </a:p>
          <a:p>
            <a:endParaRPr lang="en-US" sz="1400" dirty="0">
              <a:solidFill>
                <a:srgbClr val="000000"/>
              </a:solidFill>
              <a:latin typeface="Helvetica"/>
              <a:cs typeface="Helvetica"/>
            </a:endParaRPr>
          </a:p>
          <a:p>
            <a:r>
              <a:rPr lang="en-US" sz="1400" b="1" dirty="0">
                <a:solidFill>
                  <a:srgbClr val="000000"/>
                </a:solidFill>
                <a:latin typeface="Helvetica"/>
                <a:cs typeface="Helvetica"/>
              </a:rPr>
              <a:t>4. Fun:</a:t>
            </a:r>
          </a:p>
          <a:p>
            <a:r>
              <a:rPr lang="en-US" sz="1200" dirty="0">
                <a:solidFill>
                  <a:srgbClr val="000000"/>
                </a:solidFill>
                <a:latin typeface="Helvetica"/>
                <a:cs typeface="Helvetica"/>
              </a:rPr>
              <a:t>    Let kids be kids.</a:t>
            </a:r>
          </a:p>
          <a:p>
            <a:endParaRPr lang="en-US" sz="1400" dirty="0">
              <a:solidFill>
                <a:srgbClr val="000000"/>
              </a:solidFill>
              <a:latin typeface="Helvetica"/>
              <a:cs typeface="Helvetica"/>
            </a:endParaRPr>
          </a:p>
          <a:p>
            <a:r>
              <a:rPr lang="en-US" sz="1400" b="1" dirty="0">
                <a:solidFill>
                  <a:srgbClr val="000000"/>
                </a:solidFill>
                <a:latin typeface="Helvetica"/>
                <a:cs typeface="Helvetica"/>
              </a:rPr>
              <a:t>5. Incentive &amp; Motivation:</a:t>
            </a:r>
          </a:p>
          <a:p>
            <a:r>
              <a:rPr lang="en-US" sz="1200" dirty="0">
                <a:solidFill>
                  <a:srgbClr val="000000"/>
                </a:solidFill>
                <a:latin typeface="Helvetica"/>
                <a:cs typeface="Helvetica"/>
              </a:rPr>
              <a:t>    Make them want it.</a:t>
            </a:r>
          </a:p>
          <a:p>
            <a:endParaRPr lang="en-US" sz="1400" b="1" dirty="0">
              <a:solidFill>
                <a:srgbClr val="000000"/>
              </a:solidFill>
              <a:latin typeface="Helvetica"/>
              <a:cs typeface="Helvetica"/>
            </a:endParaRPr>
          </a:p>
          <a:p>
            <a:r>
              <a:rPr lang="en-US" sz="1400" b="1" dirty="0">
                <a:solidFill>
                  <a:srgbClr val="000000"/>
                </a:solidFill>
                <a:latin typeface="Helvetica"/>
                <a:cs typeface="Helvetica"/>
              </a:rPr>
              <a:t>6. Feedback to Kids:</a:t>
            </a:r>
          </a:p>
          <a:p>
            <a:r>
              <a:rPr lang="en-US" sz="1200" dirty="0">
                <a:solidFill>
                  <a:srgbClr val="000000"/>
                </a:solidFill>
                <a:latin typeface="Helvetica"/>
                <a:cs typeface="Helvetica"/>
              </a:rPr>
              <a:t>    How am I doing?</a:t>
            </a:r>
          </a:p>
          <a:p>
            <a:endParaRPr lang="en-US" sz="1400" b="1" dirty="0">
              <a:solidFill>
                <a:srgbClr val="000000"/>
              </a:solidFill>
              <a:latin typeface="Helvetica"/>
              <a:cs typeface="Helvetica"/>
            </a:endParaRPr>
          </a:p>
          <a:p>
            <a:r>
              <a:rPr lang="en-US" sz="1400" b="1" dirty="0">
                <a:solidFill>
                  <a:srgbClr val="000000"/>
                </a:solidFill>
                <a:latin typeface="Helvetica"/>
                <a:cs typeface="Helvetica"/>
              </a:rPr>
              <a:t>7. Teach/Coach/Mentor:</a:t>
            </a:r>
          </a:p>
          <a:p>
            <a:r>
              <a:rPr lang="en-US" sz="1200" dirty="0">
                <a:solidFill>
                  <a:srgbClr val="000000"/>
                </a:solidFill>
                <a:latin typeface="Helvetica"/>
                <a:cs typeface="Helvetica"/>
              </a:rPr>
              <a:t>    Make or break. It’s all in the teachers.</a:t>
            </a:r>
          </a:p>
        </p:txBody>
      </p:sp>
      <p:sp>
        <p:nvSpPr>
          <p:cNvPr id="5" name="Title 1"/>
          <p:cNvSpPr>
            <a:spLocks noGrp="1"/>
          </p:cNvSpPr>
          <p:nvPr>
            <p:ph type="title"/>
          </p:nvPr>
        </p:nvSpPr>
        <p:spPr>
          <a:xfrm>
            <a:off x="457200" y="357638"/>
            <a:ext cx="8229600" cy="1143000"/>
          </a:xfrm>
        </p:spPr>
        <p:txBody>
          <a:bodyPr anchor="t">
            <a:normAutofit/>
          </a:bodyPr>
          <a:lstStyle/>
          <a:p>
            <a:pPr eaLnBrk="1" hangingPunct="1"/>
            <a:r>
              <a:rPr lang="en-US" dirty="0">
                <a:latin typeface="Helvetica" charset="0"/>
                <a:cs typeface="Helvetica" charset="0"/>
              </a:rPr>
              <a:t>7 Design Filters</a:t>
            </a:r>
            <a:br>
              <a:rPr lang="en-US" dirty="0">
                <a:latin typeface="Helvetica" charset="0"/>
                <a:cs typeface="Helvetica" charset="0"/>
              </a:rPr>
            </a:br>
            <a:r>
              <a:rPr lang="en-US" sz="1800" dirty="0">
                <a:solidFill>
                  <a:srgbClr val="1EACFF"/>
                </a:solidFill>
                <a:latin typeface="Helvetica" charset="0"/>
                <a:cs typeface="Helvetica" charset="0"/>
              </a:rPr>
              <a:t>For an Early Positive Experience</a:t>
            </a:r>
          </a:p>
        </p:txBody>
      </p:sp>
    </p:spTree>
    <p:extLst>
      <p:ext uri="{BB962C8B-B14F-4D97-AF65-F5344CB8AC3E}">
        <p14:creationId xmlns:p14="http://schemas.microsoft.com/office/powerpoint/2010/main" val="1236694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367418" y="390525"/>
            <a:ext cx="8229600" cy="1143000"/>
          </a:xfrm>
        </p:spPr>
        <p:txBody>
          <a:bodyPr anchor="t"/>
          <a:lstStyle/>
          <a:p>
            <a:pPr eaLnBrk="1" hangingPunct="1"/>
            <a:r>
              <a:rPr lang="en-US" dirty="0">
                <a:solidFill>
                  <a:srgbClr val="000000"/>
                </a:solidFill>
                <a:latin typeface="Helvetica" charset="0"/>
                <a:cs typeface="Helvetica" charset="0"/>
              </a:rPr>
              <a:t>Academic Performance</a:t>
            </a:r>
          </a:p>
        </p:txBody>
      </p:sp>
      <p:sp>
        <p:nvSpPr>
          <p:cNvPr id="46082" name="Content Placeholder 2"/>
          <p:cNvSpPr>
            <a:spLocks noGrp="1"/>
          </p:cNvSpPr>
          <p:nvPr>
            <p:ph idx="4294967295"/>
          </p:nvPr>
        </p:nvSpPr>
        <p:spPr>
          <a:xfrm>
            <a:off x="385271" y="1274411"/>
            <a:ext cx="5585567" cy="5357362"/>
          </a:xfrm>
        </p:spPr>
        <p:txBody>
          <a:bodyPr/>
          <a:lstStyle/>
          <a:p>
            <a:pPr eaLnBrk="1" hangingPunct="1">
              <a:spcAft>
                <a:spcPts val="600"/>
              </a:spcAft>
              <a:buBlip>
                <a:blip r:embed="rId3"/>
              </a:buBlip>
            </a:pPr>
            <a:r>
              <a:rPr lang="en-US" sz="2400" b="1" dirty="0">
                <a:solidFill>
                  <a:srgbClr val="CD0920"/>
                </a:solidFill>
                <a:latin typeface="Helvetica" charset="0"/>
                <a:cs typeface="Helvetica" charset="0"/>
              </a:rPr>
              <a:t>Physical Activity</a:t>
            </a:r>
          </a:p>
          <a:p>
            <a:pPr lvl="1" eaLnBrk="1" hangingPunct="1">
              <a:spcAft>
                <a:spcPts val="600"/>
              </a:spcAft>
              <a:buBlip>
                <a:blip r:embed="rId4"/>
              </a:buBlip>
            </a:pPr>
            <a:r>
              <a:rPr lang="en-US" sz="2400" b="1" dirty="0">
                <a:latin typeface="Helvetica" charset="0"/>
                <a:cs typeface="Helvetica" charset="0"/>
              </a:rPr>
              <a:t>Improves academic achievement</a:t>
            </a:r>
          </a:p>
          <a:p>
            <a:pPr lvl="1" eaLnBrk="1" hangingPunct="1">
              <a:spcAft>
                <a:spcPts val="600"/>
              </a:spcAft>
              <a:buBlip>
                <a:blip r:embed="rId4"/>
              </a:buBlip>
            </a:pPr>
            <a:r>
              <a:rPr lang="en-US" sz="2400" b="1" dirty="0">
                <a:latin typeface="Helvetica" charset="0"/>
                <a:cs typeface="Helvetica" charset="0"/>
              </a:rPr>
              <a:t>Positively impacts cognitive skills, attitudes, and academic behavior</a:t>
            </a:r>
          </a:p>
          <a:p>
            <a:pPr eaLnBrk="1" hangingPunct="1">
              <a:spcAft>
                <a:spcPts val="600"/>
              </a:spcAft>
              <a:buBlip>
                <a:blip r:embed="rId3"/>
              </a:buBlip>
            </a:pPr>
            <a:r>
              <a:rPr lang="en-US" sz="2400" b="1" dirty="0">
                <a:solidFill>
                  <a:srgbClr val="CD0920"/>
                </a:solidFill>
                <a:latin typeface="Helvetica" charset="0"/>
                <a:cs typeface="Helvetica" charset="0"/>
              </a:rPr>
              <a:t>Increasing PA Time</a:t>
            </a:r>
          </a:p>
          <a:p>
            <a:pPr lvl="1" eaLnBrk="1" hangingPunct="1">
              <a:spcAft>
                <a:spcPts val="600"/>
              </a:spcAft>
              <a:buBlip>
                <a:blip r:embed="rId4"/>
              </a:buBlip>
            </a:pPr>
            <a:r>
              <a:rPr lang="en-US" sz="2400" b="1" dirty="0">
                <a:latin typeface="Helvetica" charset="0"/>
                <a:cs typeface="Helvetica" charset="0"/>
              </a:rPr>
              <a:t>May improve classroom behavior</a:t>
            </a:r>
          </a:p>
          <a:p>
            <a:pPr lvl="1" eaLnBrk="1" hangingPunct="1">
              <a:spcAft>
                <a:spcPts val="600"/>
              </a:spcAft>
              <a:buBlip>
                <a:blip r:embed="rId4"/>
              </a:buBlip>
            </a:pPr>
            <a:r>
              <a:rPr lang="en-US" sz="2400" b="1" dirty="0">
                <a:latin typeface="Helvetica" charset="0"/>
                <a:cs typeface="Helvetica" charset="0"/>
              </a:rPr>
              <a:t>Does not appear to adversely impact academic performance</a:t>
            </a:r>
          </a:p>
        </p:txBody>
      </p:sp>
      <p:pic>
        <p:nvPicPr>
          <p:cNvPr id="4"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11031" y="653143"/>
            <a:ext cx="2333349" cy="2576946"/>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11031" y="3590334"/>
            <a:ext cx="2333349" cy="241857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373063" y="390525"/>
            <a:ext cx="8229600" cy="1143000"/>
          </a:xfrm>
        </p:spPr>
        <p:txBody>
          <a:bodyPr anchor="t"/>
          <a:lstStyle/>
          <a:p>
            <a:pPr eaLnBrk="1" hangingPunct="1"/>
            <a:r>
              <a:rPr lang="en-US" dirty="0">
                <a:solidFill>
                  <a:srgbClr val="000000"/>
                </a:solidFill>
                <a:latin typeface="Helvetica" charset="0"/>
                <a:cs typeface="Helvetica" charset="0"/>
              </a:rPr>
              <a:t>Recommendations</a:t>
            </a:r>
          </a:p>
        </p:txBody>
      </p:sp>
      <p:pic>
        <p:nvPicPr>
          <p:cNvPr id="4" name="Picture 2" descr="\\cdc\project\NCCD_DPH_SHB\Research Application and Evaluation Team\OPAN TEAM\PAN Guidelines\Dissemination of guidelines\School Health Guidelines cover.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1148854">
            <a:off x="1207555" y="1983550"/>
            <a:ext cx="2874845" cy="3720724"/>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84420">
            <a:off x="5316564" y="1380329"/>
            <a:ext cx="3000190" cy="3995198"/>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a:xfrm>
            <a:off x="315913" y="2324100"/>
            <a:ext cx="5810568" cy="1925638"/>
          </a:xfrm>
        </p:spPr>
        <p:txBody>
          <a:bodyPr>
            <a:normAutofit/>
          </a:bodyPr>
          <a:lstStyle/>
          <a:p>
            <a:pPr algn="ctr" eaLnBrk="1" hangingPunct="1"/>
            <a:r>
              <a:rPr lang="en-US" sz="4400" dirty="0">
                <a:latin typeface="Helvetica" charset="0"/>
                <a:cs typeface="Helvetica" charset="0"/>
              </a:rPr>
              <a:t>Keri Schoeff</a:t>
            </a:r>
            <a:br>
              <a:rPr lang="en-US" sz="4400" dirty="0">
                <a:latin typeface="Helvetica" charset="0"/>
                <a:cs typeface="Helvetica" charset="0"/>
              </a:rPr>
            </a:br>
            <a:r>
              <a:rPr lang="en-US" sz="2200" dirty="0">
                <a:latin typeface="Helvetica" charset="0"/>
                <a:cs typeface="Helvetica" charset="0"/>
              </a:rPr>
              <a:t>PE/PA Coordinator </a:t>
            </a:r>
            <a:br>
              <a:rPr lang="en-US" sz="2200" dirty="0">
                <a:latin typeface="Helvetica" charset="0"/>
                <a:cs typeface="Helvetica" charset="0"/>
              </a:rPr>
            </a:br>
            <a:r>
              <a:rPr lang="en-US" sz="2200" dirty="0">
                <a:latin typeface="Helvetica" charset="0"/>
                <a:cs typeface="Helvetica" charset="0"/>
              </a:rPr>
              <a:t>Arizona Department of Education</a:t>
            </a:r>
            <a:br>
              <a:rPr lang="en-US" sz="2200" dirty="0">
                <a:latin typeface="Helvetica" charset="0"/>
                <a:cs typeface="Helvetica" charset="0"/>
              </a:rPr>
            </a:br>
            <a:r>
              <a:rPr lang="en-US" sz="2200" dirty="0">
                <a:latin typeface="Helvetica" charset="0"/>
                <a:cs typeface="Helvetica" charset="0"/>
              </a:rPr>
              <a:t>keri.schoeff@azed.gov</a:t>
            </a:r>
            <a:endParaRPr lang="en-US" sz="2200" dirty="0">
              <a:solidFill>
                <a:srgbClr val="FF0000"/>
              </a:solidFill>
              <a:latin typeface="Helvetica" charset="0"/>
              <a:cs typeface="Helvetica" charset="0"/>
            </a:endParaRPr>
          </a:p>
        </p:txBody>
      </p:sp>
      <p:pic>
        <p:nvPicPr>
          <p:cNvPr id="98306" name="Picture 4" descr="PALFigureOnly.jp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638800" y="1346200"/>
            <a:ext cx="2463800" cy="389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r>
              <a:rPr lang="en-US">
                <a:latin typeface="Helvetica" charset="0"/>
                <a:cs typeface="Helvetica" charset="0"/>
              </a:rPr>
              <a:t>Which is more appealing?</a:t>
            </a:r>
          </a:p>
        </p:txBody>
      </p:sp>
      <p:pic>
        <p:nvPicPr>
          <p:cNvPr id="6" name="Picture 5" descr="164166805.jpg"/>
          <p:cNvPicPr>
            <a:picLocks noChangeAspect="1"/>
          </p:cNvPicPr>
          <p:nvPr/>
        </p:nvPicPr>
        <p:blipFill rotWithShape="1">
          <a:blip r:embed="rId3" cstate="screen">
            <a:extLst>
              <a:ext uri="{28A0092B-C50C-407E-A947-70E740481C1C}">
                <a14:useLocalDpi xmlns:a14="http://schemas.microsoft.com/office/drawing/2010/main"/>
              </a:ext>
            </a:extLst>
          </a:blip>
          <a:srcRect l="18646" r="18406" b="-2"/>
          <a:stretch/>
        </p:blipFill>
        <p:spPr>
          <a:xfrm>
            <a:off x="0" y="1978024"/>
            <a:ext cx="4606925" cy="4879976"/>
          </a:xfrm>
          <a:prstGeom prst="rect">
            <a:avLst/>
          </a:prstGeom>
          <a:ln>
            <a:noFill/>
          </a:ln>
          <a:effectLst>
            <a:outerShdw blurRad="292100" dist="139700" dir="2700000" algn="tl" rotWithShape="0">
              <a:srgbClr val="333333">
                <a:alpha val="65000"/>
              </a:srgbClr>
            </a:outerShdw>
          </a:effectLst>
        </p:spPr>
      </p:pic>
      <p:pic>
        <p:nvPicPr>
          <p:cNvPr id="7" name="Picture 6" descr="78726885.jpg"/>
          <p:cNvPicPr>
            <a:picLocks noChangeAspect="1"/>
          </p:cNvPicPr>
          <p:nvPr/>
        </p:nvPicPr>
        <p:blipFill rotWithShape="1">
          <a:blip r:embed="rId4" cstate="screen">
            <a:extLst>
              <a:ext uri="{28A0092B-C50C-407E-A947-70E740481C1C}">
                <a14:useLocalDpi xmlns:a14="http://schemas.microsoft.com/office/drawing/2010/main"/>
              </a:ext>
            </a:extLst>
          </a:blip>
          <a:srcRect t="2475" r="8484" b="18915"/>
          <a:stretch/>
        </p:blipFill>
        <p:spPr>
          <a:xfrm>
            <a:off x="4606925" y="1663700"/>
            <a:ext cx="4537075" cy="5194300"/>
          </a:xfrm>
          <a:prstGeom prst="rect">
            <a:avLst/>
          </a:prstGeom>
          <a:ln>
            <a:noFill/>
          </a:ln>
          <a:effectLst>
            <a:outerShdw blurRad="292100" dist="139700" dir="2700000" algn="tl" rotWithShape="0">
              <a:srgbClr val="333333">
                <a:alpha val="65000"/>
              </a:srgbClr>
            </a:outerShdw>
          </a:effectLst>
        </p:spPr>
      </p:pic>
      <p:pic>
        <p:nvPicPr>
          <p:cNvPr id="5" name="Picture 4" descr="blue.jpg"/>
          <p:cNvPicPr>
            <a:picLocks noChangeAspect="1"/>
          </p:cNvPicPr>
          <p:nvPr/>
        </p:nvPicPr>
        <p:blipFill rotWithShape="1">
          <a:blip r:embed="rId5" cstate="screen">
            <a:extLst>
              <a:ext uri="{28A0092B-C50C-407E-A947-70E740481C1C}">
                <a14:useLocalDpi xmlns:a14="http://schemas.microsoft.com/office/drawing/2010/main"/>
              </a:ext>
            </a:extLst>
          </a:blip>
          <a:srcRect b="61578"/>
          <a:stretch/>
        </p:blipFill>
        <p:spPr>
          <a:xfrm>
            <a:off x="0" y="-1"/>
            <a:ext cx="9144000" cy="1978025"/>
          </a:xfrm>
          <a:prstGeom prst="rect">
            <a:avLst/>
          </a:prstGeom>
        </p:spPr>
      </p:pic>
      <p:sp>
        <p:nvSpPr>
          <p:cNvPr id="8" name="Title 1"/>
          <p:cNvSpPr txBox="1">
            <a:spLocks/>
          </p:cNvSpPr>
          <p:nvPr/>
        </p:nvSpPr>
        <p:spPr bwMode="auto">
          <a:xfrm>
            <a:off x="0" y="404813"/>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en-US" sz="5000" b="1" dirty="0">
                <a:solidFill>
                  <a:schemeClr val="bg1"/>
                </a:solidFill>
                <a:latin typeface="Helvetica" charset="0"/>
                <a:cs typeface="Helvetica" charset="0"/>
              </a:rPr>
              <a:t>Which is more appealing?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371475" y="105720"/>
            <a:ext cx="8229600" cy="1143000"/>
          </a:xfrm>
        </p:spPr>
        <p:txBody>
          <a:bodyPr anchor="t"/>
          <a:lstStyle/>
          <a:p>
            <a:pPr eaLnBrk="1" hangingPunct="1"/>
            <a:r>
              <a:rPr lang="en-US" dirty="0">
                <a:solidFill>
                  <a:srgbClr val="000000"/>
                </a:solidFill>
                <a:latin typeface="Helvetica" charset="0"/>
                <a:cs typeface="Helvetica" charset="0"/>
              </a:rPr>
              <a:t>Students Taking the Same Test</a:t>
            </a:r>
          </a:p>
        </p:txBody>
      </p:sp>
      <p:grpSp>
        <p:nvGrpSpPr>
          <p:cNvPr id="47106" name="Group 7"/>
          <p:cNvGrpSpPr>
            <a:grpSpLocks/>
          </p:cNvGrpSpPr>
          <p:nvPr/>
        </p:nvGrpSpPr>
        <p:grpSpPr bwMode="auto">
          <a:xfrm>
            <a:off x="5073650" y="1010400"/>
            <a:ext cx="3527425" cy="4478338"/>
            <a:chOff x="4724400" y="802700"/>
            <a:chExt cx="4114800" cy="5224869"/>
          </a:xfrm>
        </p:grpSpPr>
        <p:pic>
          <p:nvPicPr>
            <p:cNvPr id="47116" name="Picture 4" descr="C:\Users\pontifex\Desktop\Untitled-2.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24400" y="802700"/>
              <a:ext cx="4114800" cy="411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7" name="TextBox 5"/>
            <p:cNvSpPr txBox="1">
              <a:spLocks noChangeArrowheads="1"/>
            </p:cNvSpPr>
            <p:nvPr/>
          </p:nvSpPr>
          <p:spPr bwMode="auto">
            <a:xfrm>
              <a:off x="4889481" y="4914526"/>
              <a:ext cx="3949719" cy="1113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800" b="1" dirty="0">
                  <a:solidFill>
                    <a:srgbClr val="000000"/>
                  </a:solidFill>
                  <a:latin typeface="Helvetica" charset="0"/>
                  <a:cs typeface="Helvetica" charset="0"/>
                </a:rPr>
                <a:t>After 20 minutes of </a:t>
              </a:r>
              <a:r>
                <a:rPr lang="en-US" sz="2800" b="1" dirty="0">
                  <a:solidFill>
                    <a:srgbClr val="CD0920"/>
                  </a:solidFill>
                  <a:latin typeface="Helvetica" charset="0"/>
                  <a:cs typeface="Helvetica" charset="0"/>
                </a:rPr>
                <a:t>walking</a:t>
              </a:r>
            </a:p>
          </p:txBody>
        </p:sp>
      </p:grpSp>
      <p:grpSp>
        <p:nvGrpSpPr>
          <p:cNvPr id="47107" name="Group 6"/>
          <p:cNvGrpSpPr>
            <a:grpSpLocks/>
          </p:cNvGrpSpPr>
          <p:nvPr/>
        </p:nvGrpSpPr>
        <p:grpSpPr bwMode="auto">
          <a:xfrm>
            <a:off x="577850" y="1062788"/>
            <a:ext cx="3527425" cy="4402137"/>
            <a:chOff x="381000" y="1088947"/>
            <a:chExt cx="4114800" cy="5134135"/>
          </a:xfrm>
        </p:grpSpPr>
        <p:sp>
          <p:nvSpPr>
            <p:cNvPr id="47114" name="TextBox 4"/>
            <p:cNvSpPr txBox="1">
              <a:spLocks noChangeArrowheads="1"/>
            </p:cNvSpPr>
            <p:nvPr/>
          </p:nvSpPr>
          <p:spPr bwMode="auto">
            <a:xfrm>
              <a:off x="381001" y="5110108"/>
              <a:ext cx="4045824" cy="1112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800" b="1" dirty="0">
                  <a:latin typeface="Helvetica" charset="0"/>
                  <a:cs typeface="Helvetica" charset="0"/>
                </a:rPr>
                <a:t>After 20 minutes of </a:t>
              </a:r>
              <a:br>
                <a:rPr lang="en-US" sz="2800" b="1" dirty="0">
                  <a:latin typeface="Helvetica" charset="0"/>
                  <a:cs typeface="Helvetica" charset="0"/>
                </a:rPr>
              </a:br>
              <a:r>
                <a:rPr lang="en-US" sz="2800" b="1" dirty="0">
                  <a:solidFill>
                    <a:srgbClr val="CD0920"/>
                  </a:solidFill>
                  <a:latin typeface="Helvetica" charset="0"/>
                  <a:cs typeface="Helvetica" charset="0"/>
                </a:rPr>
                <a:t>sitting quietly</a:t>
              </a:r>
            </a:p>
          </p:txBody>
        </p:sp>
        <p:pic>
          <p:nvPicPr>
            <p:cNvPr id="47115" name="Picture 3" descr="C:\Users\pontifex\Desktop\Untitled-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1000" y="1088947"/>
              <a:ext cx="4114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108" name="Group 11"/>
          <p:cNvGrpSpPr>
            <a:grpSpLocks/>
          </p:cNvGrpSpPr>
          <p:nvPr/>
        </p:nvGrpSpPr>
        <p:grpSpPr bwMode="auto">
          <a:xfrm>
            <a:off x="3910013" y="4220325"/>
            <a:ext cx="1306512" cy="288925"/>
            <a:chOff x="3733800" y="4921743"/>
            <a:chExt cx="1524000" cy="336057"/>
          </a:xfrm>
        </p:grpSpPr>
        <p:pic>
          <p:nvPicPr>
            <p:cNvPr id="47109" name="Picture 5" descr="G:\Pontifex\Templates\Figure Templates\SpectrumScale.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810000" y="4921743"/>
              <a:ext cx="1371600" cy="76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10" name="Group 10"/>
            <p:cNvGrpSpPr>
              <a:grpSpLocks/>
            </p:cNvGrpSpPr>
            <p:nvPr/>
          </p:nvGrpSpPr>
          <p:grpSpPr bwMode="auto">
            <a:xfrm>
              <a:off x="3733800" y="4969133"/>
              <a:ext cx="1524000" cy="288667"/>
              <a:chOff x="3733800" y="4953000"/>
              <a:chExt cx="1524000" cy="288667"/>
            </a:xfrm>
          </p:grpSpPr>
          <p:sp>
            <p:nvSpPr>
              <p:cNvPr id="47111" name="TextBox 9"/>
              <p:cNvSpPr txBox="1">
                <a:spLocks noChangeArrowheads="1"/>
              </p:cNvSpPr>
              <p:nvPr/>
            </p:nvSpPr>
            <p:spPr bwMode="auto">
              <a:xfrm>
                <a:off x="3733800" y="4964668"/>
                <a:ext cx="263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latin typeface="Calibri" charset="0"/>
                  </a:rPr>
                  <a:t>3</a:t>
                </a:r>
              </a:p>
            </p:txBody>
          </p:sp>
          <p:sp>
            <p:nvSpPr>
              <p:cNvPr id="47112" name="TextBox 14"/>
              <p:cNvSpPr txBox="1">
                <a:spLocks noChangeArrowheads="1"/>
              </p:cNvSpPr>
              <p:nvPr/>
            </p:nvSpPr>
            <p:spPr bwMode="auto">
              <a:xfrm>
                <a:off x="4994586" y="4953000"/>
                <a:ext cx="263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latin typeface="Calibri" charset="0"/>
                  </a:rPr>
                  <a:t>8</a:t>
                </a:r>
              </a:p>
            </p:txBody>
          </p:sp>
          <p:sp>
            <p:nvSpPr>
              <p:cNvPr id="47113" name="TextBox 15"/>
              <p:cNvSpPr txBox="1">
                <a:spLocks noChangeArrowheads="1"/>
              </p:cNvSpPr>
              <p:nvPr/>
            </p:nvSpPr>
            <p:spPr bwMode="auto">
              <a:xfrm>
                <a:off x="4274425" y="4953000"/>
                <a:ext cx="356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latin typeface="Calibri" charset="0"/>
                  </a:rPr>
                  <a:t>µV</a:t>
                </a:r>
              </a:p>
            </p:txBody>
          </p:sp>
        </p:grpSp>
      </p:grpSp>
      <p:sp>
        <p:nvSpPr>
          <p:cNvPr id="2" name="TextBox 1"/>
          <p:cNvSpPr txBox="1"/>
          <p:nvPr/>
        </p:nvSpPr>
        <p:spPr>
          <a:xfrm>
            <a:off x="225631" y="5745479"/>
            <a:ext cx="6682489" cy="861774"/>
          </a:xfrm>
          <a:prstGeom prst="rect">
            <a:avLst/>
          </a:prstGeom>
          <a:noFill/>
        </p:spPr>
        <p:txBody>
          <a:bodyPr wrap="square" rtlCol="0">
            <a:spAutoFit/>
          </a:bodyPr>
          <a:lstStyle/>
          <a:p>
            <a:r>
              <a:rPr lang="en-US" sz="1000" dirty="0"/>
              <a:t>Hillman, C.H., </a:t>
            </a:r>
            <a:r>
              <a:rPr lang="en-US" sz="1000" dirty="0" err="1"/>
              <a:t>Pontifex</a:t>
            </a:r>
            <a:r>
              <a:rPr lang="en-US" sz="1000" dirty="0"/>
              <a:t>, M.B., </a:t>
            </a:r>
            <a:r>
              <a:rPr lang="en-US" sz="1000" dirty="0" err="1"/>
              <a:t>Raine</a:t>
            </a:r>
            <a:r>
              <a:rPr lang="en-US" sz="1000" dirty="0"/>
              <a:t>, L., </a:t>
            </a:r>
            <a:r>
              <a:rPr lang="en-US" sz="1000" dirty="0" err="1"/>
              <a:t>Castelli</a:t>
            </a:r>
            <a:r>
              <a:rPr lang="en-US" sz="1000" dirty="0"/>
              <a:t>, D.M., Hall, E.E., &amp; Kramer, A.F. (2009). The effect of acute treadmill walking on cognitive control and academic achievement in preadolescent children. Neuroscience, 159(3), 1044-1054. PMID: 19356688</a:t>
            </a:r>
          </a:p>
          <a:p>
            <a:r>
              <a:rPr lang="en-US" sz="1000" dirty="0"/>
              <a:t>These materials were shared by Dr. Charles Hillman, the Director of the Neurocognitive Kinesiology Lab at the University of Illinois at Urbana-Champaign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4294967295"/>
          </p:nvPr>
        </p:nvSpPr>
        <p:spPr>
          <a:xfrm>
            <a:off x="500063" y="1500188"/>
            <a:ext cx="8229600" cy="4849268"/>
          </a:xfrm>
        </p:spPr>
        <p:txBody>
          <a:bodyPr/>
          <a:lstStyle/>
          <a:p>
            <a:pPr eaLnBrk="1" hangingPunct="1">
              <a:lnSpc>
                <a:spcPct val="90000"/>
              </a:lnSpc>
              <a:spcBef>
                <a:spcPts val="600"/>
              </a:spcBef>
              <a:spcAft>
                <a:spcPts val="600"/>
              </a:spcAft>
              <a:buClr>
                <a:srgbClr val="FF0000"/>
              </a:buClr>
              <a:buBlip>
                <a:blip r:embed="rId3"/>
              </a:buBlip>
            </a:pPr>
            <a:r>
              <a:rPr lang="en-US" dirty="0">
                <a:latin typeface="Helvetica" charset="0"/>
                <a:cs typeface="Helvetica" charset="0"/>
              </a:rPr>
              <a:t>Provide the tools and resources </a:t>
            </a:r>
            <a:br>
              <a:rPr lang="en-US" dirty="0">
                <a:latin typeface="Helvetica" charset="0"/>
                <a:cs typeface="Helvetica" charset="0"/>
              </a:rPr>
            </a:br>
            <a:r>
              <a:rPr lang="en-US" dirty="0">
                <a:latin typeface="Helvetica" charset="0"/>
                <a:cs typeface="Helvetica" charset="0"/>
              </a:rPr>
              <a:t>necessary to create an action plan for </a:t>
            </a:r>
            <a:br>
              <a:rPr lang="en-US" dirty="0">
                <a:latin typeface="Helvetica" charset="0"/>
                <a:cs typeface="Helvetica" charset="0"/>
              </a:rPr>
            </a:br>
            <a:r>
              <a:rPr lang="en-US" dirty="0">
                <a:latin typeface="Helvetica" charset="0"/>
                <a:cs typeface="Helvetica" charset="0"/>
              </a:rPr>
              <a:t>an “active school”</a:t>
            </a:r>
            <a:endParaRPr lang="en-US" sz="3200" dirty="0">
              <a:latin typeface="Helvetica" charset="0"/>
              <a:cs typeface="Helvetica" charset="0"/>
            </a:endParaRPr>
          </a:p>
          <a:p>
            <a:pPr eaLnBrk="1" hangingPunct="1">
              <a:lnSpc>
                <a:spcPct val="140000"/>
              </a:lnSpc>
              <a:spcBef>
                <a:spcPts val="600"/>
              </a:spcBef>
              <a:spcAft>
                <a:spcPts val="600"/>
              </a:spcAft>
              <a:buClr>
                <a:srgbClr val="FF0000"/>
              </a:buClr>
              <a:buBlip>
                <a:blip r:embed="rId3"/>
              </a:buBlip>
            </a:pPr>
            <a:r>
              <a:rPr lang="en-US" sz="3200" dirty="0">
                <a:latin typeface="Helvetica" charset="0"/>
                <a:cs typeface="Helvetica" charset="0"/>
              </a:rPr>
              <a:t>Knowledge</a:t>
            </a:r>
          </a:p>
          <a:p>
            <a:pPr eaLnBrk="1" hangingPunct="1">
              <a:lnSpc>
                <a:spcPct val="140000"/>
              </a:lnSpc>
              <a:spcBef>
                <a:spcPts val="600"/>
              </a:spcBef>
              <a:spcAft>
                <a:spcPts val="600"/>
              </a:spcAft>
              <a:buClr>
                <a:srgbClr val="FF0000"/>
              </a:buClr>
              <a:buBlip>
                <a:blip r:embed="rId3"/>
              </a:buBlip>
            </a:pPr>
            <a:r>
              <a:rPr lang="en-US" sz="3200" dirty="0">
                <a:latin typeface="Helvetica" charset="0"/>
                <a:cs typeface="Helvetica" charset="0"/>
              </a:rPr>
              <a:t>Ability </a:t>
            </a:r>
          </a:p>
          <a:p>
            <a:pPr eaLnBrk="1" hangingPunct="1">
              <a:lnSpc>
                <a:spcPct val="140000"/>
              </a:lnSpc>
              <a:spcBef>
                <a:spcPts val="600"/>
              </a:spcBef>
              <a:spcAft>
                <a:spcPts val="600"/>
              </a:spcAft>
              <a:buClr>
                <a:srgbClr val="FF0000"/>
              </a:buClr>
              <a:buBlip>
                <a:blip r:embed="rId3"/>
              </a:buBlip>
            </a:pPr>
            <a:r>
              <a:rPr lang="en-US" sz="3200" dirty="0">
                <a:latin typeface="Helvetica" charset="0"/>
                <a:cs typeface="Helvetica" charset="0"/>
              </a:rPr>
              <a:t>Passion</a:t>
            </a:r>
          </a:p>
        </p:txBody>
      </p:sp>
      <p:sp>
        <p:nvSpPr>
          <p:cNvPr id="6" name="Rectangle 5"/>
          <p:cNvSpPr/>
          <p:nvPr/>
        </p:nvSpPr>
        <p:spPr>
          <a:xfrm rot="5400000">
            <a:off x="5030830" y="2361859"/>
            <a:ext cx="3079265" cy="3721310"/>
          </a:xfrm>
          <a:prstGeom prst="rect">
            <a:avLst/>
          </a:prstGeom>
          <a:solidFill>
            <a:srgbClr val="1EACE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latin typeface="Arial Black"/>
              <a:cs typeface="Arial Black"/>
            </a:endParaRPr>
          </a:p>
        </p:txBody>
      </p:sp>
      <p:sp>
        <p:nvSpPr>
          <p:cNvPr id="23553" name="Title 1"/>
          <p:cNvSpPr>
            <a:spLocks noGrp="1"/>
          </p:cNvSpPr>
          <p:nvPr>
            <p:ph type="title"/>
          </p:nvPr>
        </p:nvSpPr>
        <p:spPr>
          <a:xfrm>
            <a:off x="500062" y="357638"/>
            <a:ext cx="8186737" cy="1143000"/>
          </a:xfrm>
        </p:spPr>
        <p:txBody>
          <a:bodyPr anchor="t"/>
          <a:lstStyle/>
          <a:p>
            <a:pPr eaLnBrk="1" hangingPunct="1"/>
            <a:r>
              <a:rPr lang="en-US" dirty="0">
                <a:latin typeface="Helvetica" charset="0"/>
                <a:cs typeface="Helvetica" charset="0"/>
              </a:rPr>
              <a:t>Leadership</a:t>
            </a:r>
          </a:p>
        </p:txBody>
      </p:sp>
      <p:sp>
        <p:nvSpPr>
          <p:cNvPr id="23556" name="Rectangle 10"/>
          <p:cNvSpPr>
            <a:spLocks noChangeArrowheads="1"/>
          </p:cNvSpPr>
          <p:nvPr/>
        </p:nvSpPr>
        <p:spPr bwMode="auto">
          <a:xfrm>
            <a:off x="4864582" y="3756438"/>
            <a:ext cx="3411761" cy="1696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ts val="3138"/>
              </a:lnSpc>
              <a:spcBef>
                <a:spcPts val="600"/>
              </a:spcBef>
              <a:spcAft>
                <a:spcPts val="600"/>
              </a:spcAft>
              <a:buFont typeface="Arial" charset="0"/>
              <a:buNone/>
            </a:pPr>
            <a:r>
              <a:rPr lang="ja-JP" altLang="en-US" sz="2400" b="1" dirty="0">
                <a:solidFill>
                  <a:schemeClr val="bg1"/>
                </a:solidFill>
                <a:latin typeface="Helvetica" charset="0"/>
                <a:cs typeface="Helvetica" charset="0"/>
              </a:rPr>
              <a:t>“</a:t>
            </a:r>
            <a:r>
              <a:rPr lang="en-US" altLang="ja-JP" sz="2400" b="1" dirty="0">
                <a:solidFill>
                  <a:schemeClr val="bg1"/>
                </a:solidFill>
                <a:latin typeface="Helvetica" charset="0"/>
                <a:cs typeface="Helvetica" charset="0"/>
              </a:rPr>
              <a:t>The true task of leadership involves the ability to make change happen.</a:t>
            </a:r>
            <a:r>
              <a:rPr lang="ja-JP" altLang="en-US" sz="2400" b="1" dirty="0">
                <a:solidFill>
                  <a:schemeClr val="bg1"/>
                </a:solidFill>
                <a:latin typeface="Helvetica" charset="0"/>
                <a:cs typeface="Helvetica" charset="0"/>
              </a:rPr>
              <a:t>”</a:t>
            </a:r>
            <a:endParaRPr lang="en-US" sz="2400" b="1" dirty="0">
              <a:solidFill>
                <a:schemeClr val="bg1"/>
              </a:solidFill>
              <a:latin typeface="Helvetica" charset="0"/>
              <a:cs typeface="Helvetica" charset="0"/>
            </a:endParaRPr>
          </a:p>
        </p:txBody>
      </p:sp>
      <p:sp>
        <p:nvSpPr>
          <p:cNvPr id="7" name="Chevron 6"/>
          <p:cNvSpPr/>
          <p:nvPr/>
        </p:nvSpPr>
        <p:spPr>
          <a:xfrm rot="5400000">
            <a:off x="6309709" y="2823495"/>
            <a:ext cx="521506" cy="622798"/>
          </a:xfrm>
          <a:prstGeom prst="chevron">
            <a:avLst/>
          </a:prstGeom>
          <a:solidFill>
            <a:srgbClr val="CD092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p:txBody>
          <a:bodyPr anchor="t"/>
          <a:lstStyle/>
          <a:p>
            <a:pPr eaLnBrk="1" hangingPunct="1"/>
            <a:r>
              <a:rPr lang="en-US" dirty="0">
                <a:latin typeface="Helvetica" charset="0"/>
                <a:cs typeface="Helvetica" charset="0"/>
              </a:rPr>
              <a:t>PAL Mantra</a:t>
            </a:r>
          </a:p>
        </p:txBody>
      </p:sp>
      <p:pic>
        <p:nvPicPr>
          <p:cNvPr id="97282" name="Picture 4" descr="Mantra.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519488" y="622300"/>
            <a:ext cx="5030787"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73075" y="5482466"/>
            <a:ext cx="5089054" cy="646331"/>
          </a:xfrm>
          <a:prstGeom prst="rect">
            <a:avLst/>
          </a:prstGeom>
          <a:noFill/>
        </p:spPr>
        <p:txBody>
          <a:bodyPr wrap="square" rtlCol="0">
            <a:spAutoFit/>
          </a:bodyPr>
          <a:lstStyle/>
          <a:p>
            <a:r>
              <a:rPr lang="en-US" sz="3600" b="1" dirty="0">
                <a:latin typeface="Helvetica"/>
                <a:cs typeface="Helvetica"/>
              </a:rPr>
              <a:t>Active Kids Do Better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D5CE0D-1A88-4A8E-BDF3-9FB34D701375}"/>
              </a:ext>
            </a:extLst>
          </p:cNvPr>
          <p:cNvSpPr>
            <a:spLocks noGrp="1"/>
          </p:cNvSpPr>
          <p:nvPr>
            <p:ph type="title"/>
          </p:nvPr>
        </p:nvSpPr>
        <p:spPr/>
        <p:txBody>
          <a:bodyPr/>
          <a:lstStyle/>
          <a:p>
            <a:r>
              <a:rPr lang="en-US" dirty="0"/>
              <a:t>What Can You Do?</a:t>
            </a:r>
          </a:p>
        </p:txBody>
      </p:sp>
      <p:sp>
        <p:nvSpPr>
          <p:cNvPr id="4" name="TextBox 3">
            <a:extLst>
              <a:ext uri="{FF2B5EF4-FFF2-40B4-BE49-F238E27FC236}">
                <a16:creationId xmlns:a16="http://schemas.microsoft.com/office/drawing/2014/main" xmlns="" id="{819C96FD-F173-47C7-9541-7DBC03566585}"/>
              </a:ext>
            </a:extLst>
          </p:cNvPr>
          <p:cNvSpPr txBox="1"/>
          <p:nvPr/>
        </p:nvSpPr>
        <p:spPr>
          <a:xfrm>
            <a:off x="692331" y="1763486"/>
            <a:ext cx="6949440" cy="2862322"/>
          </a:xfrm>
          <a:prstGeom prst="rect">
            <a:avLst/>
          </a:prstGeom>
          <a:noFill/>
        </p:spPr>
        <p:txBody>
          <a:bodyPr wrap="square" rtlCol="0">
            <a:spAutoFit/>
          </a:bodyPr>
          <a:lstStyle/>
          <a:p>
            <a:pPr marL="285750" indent="-285750">
              <a:buBlip>
                <a:blip r:embed="rId2">
                  <a:extLst>
                    <a:ext uri="{96DAC541-7B7A-43D3-8B79-37D633B846F1}">
                      <asvg:svgBlip xmlns:asvg="http://schemas.microsoft.com/office/drawing/2016/SVG/main" xmlns="" r:embed="rId3"/>
                    </a:ext>
                  </a:extLst>
                </a:blip>
              </a:buBlip>
            </a:pPr>
            <a:r>
              <a:rPr lang="en-US" sz="3600" dirty="0"/>
              <a:t> Change What You Can</a:t>
            </a:r>
          </a:p>
          <a:p>
            <a:pPr marL="285750" indent="-285750">
              <a:buBlip>
                <a:blip r:embed="rId2">
                  <a:extLst>
                    <a:ext uri="{96DAC541-7B7A-43D3-8B79-37D633B846F1}">
                      <asvg:svgBlip xmlns:asvg="http://schemas.microsoft.com/office/drawing/2016/SVG/main" xmlns="" r:embed="rId3"/>
                    </a:ext>
                  </a:extLst>
                </a:blip>
              </a:buBlip>
            </a:pPr>
            <a:r>
              <a:rPr lang="en-US" sz="3600" dirty="0"/>
              <a:t> Ask For Support</a:t>
            </a:r>
          </a:p>
          <a:p>
            <a:pPr marL="285750" indent="-285750">
              <a:buBlip>
                <a:blip r:embed="rId2">
                  <a:extLst>
                    <a:ext uri="{96DAC541-7B7A-43D3-8B79-37D633B846F1}">
                      <asvg:svgBlip xmlns:asvg="http://schemas.microsoft.com/office/drawing/2016/SVG/main" xmlns="" r:embed="rId3"/>
                    </a:ext>
                  </a:extLst>
                </a:blip>
              </a:buBlip>
            </a:pPr>
            <a:r>
              <a:rPr lang="en-US" sz="3600" dirty="0"/>
              <a:t> Check the Active Schools                Website for Resources</a:t>
            </a:r>
          </a:p>
          <a:p>
            <a:pPr marL="285750" indent="-285750">
              <a:buBlip>
                <a:blip r:embed="rId2">
                  <a:extLst>
                    <a:ext uri="{96DAC541-7B7A-43D3-8B79-37D633B846F1}">
                      <asvg:svgBlip xmlns:asvg="http://schemas.microsoft.com/office/drawing/2016/SVG/main" xmlns="" r:embed="rId3"/>
                    </a:ext>
                  </a:extLst>
                </a:blip>
              </a:buBlip>
            </a:pPr>
            <a:r>
              <a:rPr lang="en-US" sz="3600" dirty="0"/>
              <a:t> Talk to Each Other</a:t>
            </a:r>
          </a:p>
        </p:txBody>
      </p:sp>
    </p:spTree>
    <p:extLst>
      <p:ext uri="{BB962C8B-B14F-4D97-AF65-F5344CB8AC3E}">
        <p14:creationId xmlns:p14="http://schemas.microsoft.com/office/powerpoint/2010/main" val="3949176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D5CE0D-1A88-4A8E-BDF3-9FB34D701375}"/>
              </a:ext>
            </a:extLst>
          </p:cNvPr>
          <p:cNvSpPr>
            <a:spLocks noGrp="1"/>
          </p:cNvSpPr>
          <p:nvPr>
            <p:ph type="title"/>
          </p:nvPr>
        </p:nvSpPr>
        <p:spPr>
          <a:xfrm>
            <a:off x="457200" y="357638"/>
            <a:ext cx="8229600" cy="4828316"/>
          </a:xfrm>
        </p:spPr>
        <p:txBody>
          <a:bodyPr/>
          <a:lstStyle/>
          <a:p>
            <a:pPr algn="ctr"/>
            <a:r>
              <a:rPr lang="en-US" dirty="0"/>
              <a:t>What’s Not Working?</a:t>
            </a:r>
          </a:p>
        </p:txBody>
      </p:sp>
    </p:spTree>
    <p:extLst>
      <p:ext uri="{BB962C8B-B14F-4D97-AF65-F5344CB8AC3E}">
        <p14:creationId xmlns:p14="http://schemas.microsoft.com/office/powerpoint/2010/main" val="2405665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D5CE0D-1A88-4A8E-BDF3-9FB34D701375}"/>
              </a:ext>
            </a:extLst>
          </p:cNvPr>
          <p:cNvSpPr>
            <a:spLocks noGrp="1"/>
          </p:cNvSpPr>
          <p:nvPr>
            <p:ph type="title"/>
          </p:nvPr>
        </p:nvSpPr>
        <p:spPr>
          <a:xfrm>
            <a:off x="457200" y="357638"/>
            <a:ext cx="8229600" cy="4828316"/>
          </a:xfrm>
        </p:spPr>
        <p:txBody>
          <a:bodyPr/>
          <a:lstStyle/>
          <a:p>
            <a:pPr algn="ctr"/>
            <a:r>
              <a:rPr lang="en-US" dirty="0"/>
              <a:t>What’s Working?</a:t>
            </a:r>
          </a:p>
        </p:txBody>
      </p:sp>
    </p:spTree>
    <p:extLst>
      <p:ext uri="{BB962C8B-B14F-4D97-AF65-F5344CB8AC3E}">
        <p14:creationId xmlns:p14="http://schemas.microsoft.com/office/powerpoint/2010/main" val="181172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373063" y="280988"/>
            <a:ext cx="8229600" cy="1143000"/>
          </a:xfrm>
        </p:spPr>
        <p:txBody>
          <a:bodyPr anchor="t"/>
          <a:lstStyle/>
          <a:p>
            <a:r>
              <a:rPr lang="en-US" dirty="0">
                <a:solidFill>
                  <a:srgbClr val="000000"/>
                </a:solidFill>
                <a:latin typeface="Helvetica" charset="0"/>
                <a:cs typeface="Helvetica" charset="0"/>
              </a:rPr>
              <a:t>Making it Happen!</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395197653"/>
              </p:ext>
            </p:extLst>
          </p:nvPr>
        </p:nvGraphicFramePr>
        <p:xfrm>
          <a:off x="373063" y="1379538"/>
          <a:ext cx="8470900" cy="4443260"/>
        </p:xfrm>
        <a:graphic>
          <a:graphicData uri="http://schemas.openxmlformats.org/drawingml/2006/table">
            <a:tbl>
              <a:tblPr firstRow="1" bandRow="1">
                <a:tableStyleId>{93296810-A885-4BE3-A3E7-6D5BEEA58F35}</a:tableStyleId>
              </a:tblPr>
              <a:tblGrid>
                <a:gridCol w="6324600">
                  <a:extLst>
                    <a:ext uri="{9D8B030D-6E8A-4147-A177-3AD203B41FA5}">
                      <a16:colId xmlns:a16="http://schemas.microsoft.com/office/drawing/2014/main" xmlns="" val="20000"/>
                    </a:ext>
                  </a:extLst>
                </a:gridCol>
                <a:gridCol w="1079500">
                  <a:extLst>
                    <a:ext uri="{9D8B030D-6E8A-4147-A177-3AD203B41FA5}">
                      <a16:colId xmlns:a16="http://schemas.microsoft.com/office/drawing/2014/main" xmlns="" val="20001"/>
                    </a:ext>
                  </a:extLst>
                </a:gridCol>
                <a:gridCol w="1066800">
                  <a:extLst>
                    <a:ext uri="{9D8B030D-6E8A-4147-A177-3AD203B41FA5}">
                      <a16:colId xmlns:a16="http://schemas.microsoft.com/office/drawing/2014/main" xmlns="" val="20002"/>
                    </a:ext>
                  </a:extLst>
                </a:gridCol>
              </a:tblGrid>
              <a:tr h="840155">
                <a:tc>
                  <a:txBody>
                    <a:bodyPr/>
                    <a:lstStyle/>
                    <a:p>
                      <a:pPr marL="0" marR="0" algn="ctr">
                        <a:spcBef>
                          <a:spcPts val="0"/>
                        </a:spcBef>
                        <a:spcAft>
                          <a:spcPts val="0"/>
                        </a:spcAft>
                      </a:pPr>
                      <a:r>
                        <a:rPr lang="en-US" sz="4000" dirty="0"/>
                        <a:t>Activity</a:t>
                      </a:r>
                      <a:endParaRPr lang="en-US" sz="4000" b="0" dirty="0">
                        <a:latin typeface="Calibri"/>
                        <a:ea typeface="Calibri"/>
                        <a:cs typeface="Times New Roman"/>
                      </a:endParaRPr>
                    </a:p>
                  </a:txBody>
                  <a:tcPr marL="64378" marR="64378" marT="0" marB="0" anchor="ctr">
                    <a:solidFill>
                      <a:srgbClr val="1EACE9"/>
                    </a:solidFill>
                  </a:tcPr>
                </a:tc>
                <a:tc>
                  <a:txBody>
                    <a:bodyPr/>
                    <a:lstStyle/>
                    <a:p>
                      <a:pPr marL="0" marR="0" algn="ctr">
                        <a:spcBef>
                          <a:spcPts val="0"/>
                        </a:spcBef>
                        <a:spcAft>
                          <a:spcPts val="0"/>
                        </a:spcAft>
                      </a:pPr>
                      <a:r>
                        <a:rPr lang="en-US" sz="2000" dirty="0"/>
                        <a:t>Min/day</a:t>
                      </a:r>
                    </a:p>
                    <a:p>
                      <a:pPr marL="0" marR="0" algn="ctr">
                        <a:spcBef>
                          <a:spcPts val="0"/>
                        </a:spcBef>
                        <a:spcAft>
                          <a:spcPts val="0"/>
                        </a:spcAft>
                      </a:pPr>
                      <a:r>
                        <a:rPr lang="en-US" sz="2000" dirty="0"/>
                        <a:t>offered</a:t>
                      </a:r>
                      <a:endParaRPr lang="en-US" sz="2000" b="1" dirty="0">
                        <a:solidFill>
                          <a:srgbClr val="FFFF00"/>
                        </a:solidFill>
                        <a:latin typeface="Calibri"/>
                        <a:ea typeface="Calibri"/>
                        <a:cs typeface="Times New Roman"/>
                      </a:endParaRPr>
                    </a:p>
                  </a:txBody>
                  <a:tcPr marL="64378" marR="64378" marT="0" marB="0" anchor="ctr">
                    <a:solidFill>
                      <a:srgbClr val="1EACE9"/>
                    </a:solidFill>
                  </a:tcPr>
                </a:tc>
                <a:tc>
                  <a:txBody>
                    <a:bodyPr/>
                    <a:lstStyle/>
                    <a:p>
                      <a:pPr marL="0" marR="0" algn="ctr">
                        <a:spcBef>
                          <a:spcPts val="0"/>
                        </a:spcBef>
                        <a:spcAft>
                          <a:spcPts val="0"/>
                        </a:spcAft>
                      </a:pPr>
                      <a:r>
                        <a:rPr lang="en-US" sz="2000" dirty="0"/>
                        <a:t>Min/day</a:t>
                      </a:r>
                    </a:p>
                    <a:p>
                      <a:pPr marL="0" marR="0" algn="ctr">
                        <a:spcBef>
                          <a:spcPts val="0"/>
                        </a:spcBef>
                        <a:spcAft>
                          <a:spcPts val="0"/>
                        </a:spcAft>
                      </a:pPr>
                      <a:r>
                        <a:rPr lang="en-US" sz="2000" dirty="0"/>
                        <a:t>activity</a:t>
                      </a:r>
                      <a:endParaRPr lang="en-US" sz="2000" b="1" dirty="0">
                        <a:solidFill>
                          <a:srgbClr val="FFFF00"/>
                        </a:solidFill>
                        <a:latin typeface="Calibri"/>
                        <a:ea typeface="Calibri"/>
                        <a:cs typeface="Times New Roman"/>
                      </a:endParaRPr>
                    </a:p>
                  </a:txBody>
                  <a:tcPr marL="64378" marR="64378" marT="0" marB="0" anchor="ctr">
                    <a:solidFill>
                      <a:srgbClr val="1EACE9"/>
                    </a:solidFill>
                  </a:tcPr>
                </a:tc>
                <a:extLst>
                  <a:ext uri="{0D108BD9-81ED-4DB2-BD59-A6C34878D82A}">
                    <a16:rowId xmlns:a16="http://schemas.microsoft.com/office/drawing/2014/main" xmlns="" val="10000"/>
                  </a:ext>
                </a:extLst>
              </a:tr>
              <a:tr h="68671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a:latin typeface="Helvetica"/>
                          <a:cs typeface="Helvetica"/>
                        </a:rPr>
                        <a:t>Classroom breaks during school</a:t>
                      </a:r>
                    </a:p>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a:latin typeface="Helvetica"/>
                          <a:cs typeface="Helvetica"/>
                        </a:rPr>
                        <a:t>(3/day x 7 min ea.)</a:t>
                      </a:r>
                    </a:p>
                  </a:txBody>
                  <a:tcPr marL="64378" marR="64378" marT="0" marB="0" anchor="ctr">
                    <a:solidFill>
                      <a:srgbClr val="D4EBFF"/>
                    </a:solidFill>
                  </a:tcPr>
                </a:tc>
                <a:tc>
                  <a:txBody>
                    <a:bodyPr/>
                    <a:lstStyle/>
                    <a:p>
                      <a:pPr marL="0" marR="0" algn="ctr">
                        <a:spcBef>
                          <a:spcPts val="0"/>
                        </a:spcBef>
                        <a:spcAft>
                          <a:spcPts val="0"/>
                        </a:spcAft>
                      </a:pPr>
                      <a:r>
                        <a:rPr lang="en-US" sz="2800" b="1" dirty="0">
                          <a:latin typeface="Helvetica"/>
                          <a:cs typeface="Helvetica"/>
                        </a:rPr>
                        <a:t>21</a:t>
                      </a:r>
                      <a:endParaRPr lang="en-US" sz="2800" b="1" dirty="0">
                        <a:latin typeface="Helvetica"/>
                        <a:ea typeface="Calibri"/>
                        <a:cs typeface="Helvetica"/>
                      </a:endParaRPr>
                    </a:p>
                  </a:txBody>
                  <a:tcPr marL="64378" marR="64378" marT="0" marB="0" anchor="ctr">
                    <a:solidFill>
                      <a:srgbClr val="D4EBFF"/>
                    </a:solidFill>
                  </a:tcPr>
                </a:tc>
                <a:tc>
                  <a:txBody>
                    <a:bodyPr/>
                    <a:lstStyle/>
                    <a:p>
                      <a:pPr marL="0" marR="0" algn="ctr">
                        <a:spcBef>
                          <a:spcPts val="0"/>
                        </a:spcBef>
                        <a:spcAft>
                          <a:spcPts val="0"/>
                        </a:spcAft>
                      </a:pPr>
                      <a:r>
                        <a:rPr lang="en-US" sz="2800" b="1" dirty="0">
                          <a:latin typeface="Helvetica"/>
                          <a:cs typeface="Helvetica"/>
                        </a:rPr>
                        <a:t>16</a:t>
                      </a:r>
                      <a:endParaRPr lang="en-US" sz="2800" b="1" dirty="0">
                        <a:latin typeface="Helvetica"/>
                        <a:ea typeface="Calibri"/>
                        <a:cs typeface="Helvetica"/>
                      </a:endParaRPr>
                    </a:p>
                  </a:txBody>
                  <a:tcPr marL="64378" marR="64378" marT="0" marB="0" anchor="ctr">
                    <a:solidFill>
                      <a:srgbClr val="D4EBFF"/>
                    </a:solidFill>
                  </a:tcPr>
                </a:tc>
                <a:extLst>
                  <a:ext uri="{0D108BD9-81ED-4DB2-BD59-A6C34878D82A}">
                    <a16:rowId xmlns:a16="http://schemas.microsoft.com/office/drawing/2014/main" xmlns="" val="10001"/>
                  </a:ext>
                </a:extLst>
              </a:tr>
              <a:tr h="618038">
                <a:tc>
                  <a:txBody>
                    <a:bodyPr/>
                    <a:lstStyle/>
                    <a:p>
                      <a:pPr marL="0" marR="0" algn="l">
                        <a:spcBef>
                          <a:spcPts val="0"/>
                        </a:spcBef>
                        <a:spcAft>
                          <a:spcPts val="0"/>
                        </a:spcAft>
                      </a:pPr>
                      <a:r>
                        <a:rPr lang="en-US" sz="2000" dirty="0">
                          <a:latin typeface="Helvetica"/>
                          <a:cs typeface="Helvetica"/>
                        </a:rPr>
                        <a:t>Physical Education</a:t>
                      </a:r>
                      <a:r>
                        <a:rPr lang="en-US" sz="2000" baseline="0" dirty="0">
                          <a:latin typeface="Helvetica"/>
                          <a:cs typeface="Helvetica"/>
                        </a:rPr>
                        <a:t> Class </a:t>
                      </a:r>
                      <a:r>
                        <a:rPr lang="en-US" sz="2000" dirty="0">
                          <a:latin typeface="Helvetica"/>
                          <a:cs typeface="Helvetica"/>
                        </a:rPr>
                        <a:t>(60 min/ week)</a:t>
                      </a:r>
                    </a:p>
                  </a:txBody>
                  <a:tcPr marL="64378" marR="64378" marT="0" marB="0" anchor="ctr">
                    <a:solidFill>
                      <a:srgbClr val="CBCDC6"/>
                    </a:solidFill>
                  </a:tcPr>
                </a:tc>
                <a:tc>
                  <a:txBody>
                    <a:bodyPr/>
                    <a:lstStyle/>
                    <a:p>
                      <a:pPr marL="0" marR="0" algn="ctr">
                        <a:spcBef>
                          <a:spcPts val="0"/>
                        </a:spcBef>
                        <a:spcAft>
                          <a:spcPts val="0"/>
                        </a:spcAft>
                      </a:pPr>
                      <a:r>
                        <a:rPr lang="en-US" sz="2800" b="1" dirty="0">
                          <a:latin typeface="Helvetica"/>
                          <a:cs typeface="Helvetica"/>
                        </a:rPr>
                        <a:t>12</a:t>
                      </a:r>
                      <a:endParaRPr lang="en-US" sz="2800" b="1" dirty="0">
                        <a:latin typeface="Helvetica"/>
                        <a:ea typeface="Calibri"/>
                        <a:cs typeface="Helvetica"/>
                      </a:endParaRPr>
                    </a:p>
                  </a:txBody>
                  <a:tcPr marL="64378" marR="64378" marT="0" marB="0" anchor="ctr">
                    <a:solidFill>
                      <a:srgbClr val="CBCDC6"/>
                    </a:solidFill>
                  </a:tcPr>
                </a:tc>
                <a:tc>
                  <a:txBody>
                    <a:bodyPr/>
                    <a:lstStyle/>
                    <a:p>
                      <a:pPr marL="0" marR="0" algn="ctr">
                        <a:spcBef>
                          <a:spcPts val="0"/>
                        </a:spcBef>
                        <a:spcAft>
                          <a:spcPts val="0"/>
                        </a:spcAft>
                      </a:pPr>
                      <a:r>
                        <a:rPr lang="en-US" sz="2800" b="1" dirty="0">
                          <a:latin typeface="Helvetica"/>
                          <a:cs typeface="Helvetica"/>
                        </a:rPr>
                        <a:t>6</a:t>
                      </a:r>
                      <a:endParaRPr lang="en-US" sz="2800" b="1" dirty="0">
                        <a:latin typeface="Helvetica"/>
                        <a:ea typeface="Calibri"/>
                        <a:cs typeface="Helvetica"/>
                      </a:endParaRPr>
                    </a:p>
                  </a:txBody>
                  <a:tcPr marL="64378" marR="64378" marT="0" marB="0" anchor="ctr">
                    <a:solidFill>
                      <a:srgbClr val="CBCDC6"/>
                    </a:solidFill>
                  </a:tcPr>
                </a:tc>
                <a:extLst>
                  <a:ext uri="{0D108BD9-81ED-4DB2-BD59-A6C34878D82A}">
                    <a16:rowId xmlns:a16="http://schemas.microsoft.com/office/drawing/2014/main" xmlns="" val="10002"/>
                  </a:ext>
                </a:extLst>
              </a:tr>
              <a:tr h="560105">
                <a:tc>
                  <a:txBody>
                    <a:bodyPr/>
                    <a:lstStyle/>
                    <a:p>
                      <a:pPr marL="0" marR="0" algn="l">
                        <a:spcBef>
                          <a:spcPts val="0"/>
                        </a:spcBef>
                        <a:spcAft>
                          <a:spcPts val="0"/>
                        </a:spcAft>
                      </a:pPr>
                      <a:r>
                        <a:rPr lang="en-US" sz="2000" dirty="0">
                          <a:latin typeface="Helvetica"/>
                          <a:cs typeface="Helvetica"/>
                        </a:rPr>
                        <a:t>Recess (one 15 min/day)</a:t>
                      </a:r>
                      <a:endParaRPr lang="en-US" sz="2000" b="0" dirty="0">
                        <a:latin typeface="Helvetica"/>
                        <a:ea typeface="Calibri"/>
                        <a:cs typeface="Helvetica"/>
                      </a:endParaRPr>
                    </a:p>
                  </a:txBody>
                  <a:tcPr marL="64378" marR="64378" marT="0" marB="0" anchor="ctr">
                    <a:solidFill>
                      <a:srgbClr val="D4EBFF"/>
                    </a:solidFill>
                  </a:tcPr>
                </a:tc>
                <a:tc>
                  <a:txBody>
                    <a:bodyPr/>
                    <a:lstStyle/>
                    <a:p>
                      <a:pPr marL="0" marR="0" algn="ctr">
                        <a:spcBef>
                          <a:spcPts val="0"/>
                        </a:spcBef>
                        <a:spcAft>
                          <a:spcPts val="0"/>
                        </a:spcAft>
                      </a:pPr>
                      <a:r>
                        <a:rPr lang="en-US" sz="2800" b="1" dirty="0">
                          <a:latin typeface="Helvetica"/>
                          <a:cs typeface="Helvetica"/>
                        </a:rPr>
                        <a:t>15</a:t>
                      </a:r>
                      <a:endParaRPr lang="en-US" sz="2800" b="1" dirty="0">
                        <a:latin typeface="Helvetica"/>
                        <a:ea typeface="Calibri"/>
                        <a:cs typeface="Helvetica"/>
                      </a:endParaRPr>
                    </a:p>
                  </a:txBody>
                  <a:tcPr marL="64378" marR="64378" marT="0" marB="0" anchor="ctr">
                    <a:solidFill>
                      <a:srgbClr val="D4EBFF"/>
                    </a:solidFill>
                  </a:tcPr>
                </a:tc>
                <a:tc>
                  <a:txBody>
                    <a:bodyPr/>
                    <a:lstStyle/>
                    <a:p>
                      <a:pPr marL="0" marR="0" algn="ctr">
                        <a:spcBef>
                          <a:spcPts val="0"/>
                        </a:spcBef>
                        <a:spcAft>
                          <a:spcPts val="0"/>
                        </a:spcAft>
                      </a:pPr>
                      <a:r>
                        <a:rPr lang="en-US" sz="2800" b="1" dirty="0">
                          <a:latin typeface="Helvetica"/>
                          <a:cs typeface="Helvetica"/>
                        </a:rPr>
                        <a:t>12</a:t>
                      </a:r>
                      <a:endParaRPr lang="en-US" sz="2800" b="1" dirty="0">
                        <a:latin typeface="Helvetica"/>
                        <a:ea typeface="Calibri"/>
                        <a:cs typeface="Helvetica"/>
                      </a:endParaRPr>
                    </a:p>
                  </a:txBody>
                  <a:tcPr marL="64378" marR="64378" marT="0" marB="0" anchor="ctr">
                    <a:solidFill>
                      <a:srgbClr val="D4EBFF"/>
                    </a:solidFill>
                  </a:tcPr>
                </a:tc>
                <a:extLst>
                  <a:ext uri="{0D108BD9-81ED-4DB2-BD59-A6C34878D82A}">
                    <a16:rowId xmlns:a16="http://schemas.microsoft.com/office/drawing/2014/main" xmlns="" val="10003"/>
                  </a:ext>
                </a:extLst>
              </a:tr>
              <a:tr h="560105">
                <a:tc>
                  <a:txBody>
                    <a:bodyPr/>
                    <a:lstStyle/>
                    <a:p>
                      <a:pPr marL="0" marR="0" algn="l">
                        <a:spcBef>
                          <a:spcPts val="0"/>
                        </a:spcBef>
                        <a:spcAft>
                          <a:spcPts val="0"/>
                        </a:spcAft>
                      </a:pPr>
                      <a:r>
                        <a:rPr lang="en-US" sz="2000" dirty="0">
                          <a:latin typeface="Helvetica"/>
                          <a:cs typeface="Helvetica"/>
                        </a:rPr>
                        <a:t>Recess (15 min before lunch)</a:t>
                      </a:r>
                      <a:endParaRPr lang="en-US" sz="2000" b="0" dirty="0">
                        <a:latin typeface="Helvetica"/>
                        <a:ea typeface="Calibri"/>
                        <a:cs typeface="Helvetica"/>
                      </a:endParaRPr>
                    </a:p>
                  </a:txBody>
                  <a:tcPr marL="64378" marR="64378" marT="0" marB="0" anchor="ctr">
                    <a:solidFill>
                      <a:srgbClr val="CBCDC6"/>
                    </a:solidFill>
                  </a:tcPr>
                </a:tc>
                <a:tc>
                  <a:txBody>
                    <a:bodyPr/>
                    <a:lstStyle/>
                    <a:p>
                      <a:pPr marL="0" marR="0" algn="ctr">
                        <a:spcBef>
                          <a:spcPts val="0"/>
                        </a:spcBef>
                        <a:spcAft>
                          <a:spcPts val="0"/>
                        </a:spcAft>
                      </a:pPr>
                      <a:r>
                        <a:rPr lang="en-US" sz="2800" b="1" dirty="0">
                          <a:latin typeface="Helvetica"/>
                          <a:cs typeface="Helvetica"/>
                        </a:rPr>
                        <a:t>15</a:t>
                      </a:r>
                      <a:endParaRPr lang="en-US" sz="2800" b="1" dirty="0">
                        <a:latin typeface="Helvetica"/>
                        <a:ea typeface="Calibri"/>
                        <a:cs typeface="Helvetica"/>
                      </a:endParaRPr>
                    </a:p>
                  </a:txBody>
                  <a:tcPr marL="64378" marR="64378" marT="0" marB="0" anchor="ctr">
                    <a:solidFill>
                      <a:srgbClr val="CBCDC6"/>
                    </a:solidFill>
                  </a:tcPr>
                </a:tc>
                <a:tc>
                  <a:txBody>
                    <a:bodyPr/>
                    <a:lstStyle/>
                    <a:p>
                      <a:pPr marL="0" marR="0" algn="ctr">
                        <a:spcBef>
                          <a:spcPts val="0"/>
                        </a:spcBef>
                        <a:spcAft>
                          <a:spcPts val="0"/>
                        </a:spcAft>
                      </a:pPr>
                      <a:r>
                        <a:rPr lang="en-US" sz="2800" b="1" dirty="0">
                          <a:latin typeface="Helvetica"/>
                          <a:cs typeface="Helvetica"/>
                        </a:rPr>
                        <a:t>12</a:t>
                      </a:r>
                      <a:endParaRPr lang="en-US" sz="2800" b="1" dirty="0">
                        <a:latin typeface="Helvetica"/>
                        <a:ea typeface="Calibri"/>
                        <a:cs typeface="Helvetica"/>
                      </a:endParaRPr>
                    </a:p>
                  </a:txBody>
                  <a:tcPr marL="64378" marR="64378" marT="0" marB="0" anchor="ctr">
                    <a:solidFill>
                      <a:srgbClr val="CBCDC6"/>
                    </a:solidFill>
                  </a:tcPr>
                </a:tc>
                <a:extLst>
                  <a:ext uri="{0D108BD9-81ED-4DB2-BD59-A6C34878D82A}">
                    <a16:rowId xmlns:a16="http://schemas.microsoft.com/office/drawing/2014/main" xmlns="" val="10004"/>
                  </a:ext>
                </a:extLst>
              </a:tr>
              <a:tr h="618038">
                <a:tc>
                  <a:txBody>
                    <a:bodyPr/>
                    <a:lstStyle/>
                    <a:p>
                      <a:pPr marL="0" marR="0" algn="l">
                        <a:spcBef>
                          <a:spcPts val="0"/>
                        </a:spcBef>
                        <a:spcAft>
                          <a:spcPts val="0"/>
                        </a:spcAft>
                      </a:pPr>
                      <a:r>
                        <a:rPr lang="en-US" sz="2000" dirty="0">
                          <a:latin typeface="Helvetica"/>
                          <a:cs typeface="Helvetica"/>
                        </a:rPr>
                        <a:t>Before school program/morning activity</a:t>
                      </a:r>
                    </a:p>
                  </a:txBody>
                  <a:tcPr marL="64378" marR="64378" marT="0" marB="0" anchor="ctr">
                    <a:solidFill>
                      <a:srgbClr val="D4EBFF"/>
                    </a:solidFill>
                  </a:tcPr>
                </a:tc>
                <a:tc>
                  <a:txBody>
                    <a:bodyPr/>
                    <a:lstStyle/>
                    <a:p>
                      <a:pPr marL="0" marR="0" algn="ctr">
                        <a:spcBef>
                          <a:spcPts val="0"/>
                        </a:spcBef>
                        <a:spcAft>
                          <a:spcPts val="0"/>
                        </a:spcAft>
                      </a:pPr>
                      <a:r>
                        <a:rPr lang="en-US" sz="2800" b="1" dirty="0">
                          <a:latin typeface="Helvetica"/>
                          <a:cs typeface="Helvetica"/>
                        </a:rPr>
                        <a:t>10</a:t>
                      </a:r>
                      <a:endParaRPr lang="en-US" sz="2800" b="1" dirty="0">
                        <a:latin typeface="Helvetica"/>
                        <a:ea typeface="Calibri"/>
                        <a:cs typeface="Helvetica"/>
                      </a:endParaRPr>
                    </a:p>
                  </a:txBody>
                  <a:tcPr marL="64378" marR="64378" marT="0" marB="0" anchor="ctr">
                    <a:solidFill>
                      <a:srgbClr val="D4EBFF"/>
                    </a:solidFill>
                  </a:tcPr>
                </a:tc>
                <a:tc>
                  <a:txBody>
                    <a:bodyPr/>
                    <a:lstStyle/>
                    <a:p>
                      <a:pPr marL="0" marR="0" algn="ctr">
                        <a:spcBef>
                          <a:spcPts val="0"/>
                        </a:spcBef>
                        <a:spcAft>
                          <a:spcPts val="0"/>
                        </a:spcAft>
                      </a:pPr>
                      <a:r>
                        <a:rPr lang="en-US" sz="2800" b="1" dirty="0">
                          <a:latin typeface="Helvetica"/>
                          <a:cs typeface="Helvetica"/>
                        </a:rPr>
                        <a:t>8</a:t>
                      </a:r>
                      <a:endParaRPr lang="en-US" sz="2800" b="1" dirty="0">
                        <a:latin typeface="Helvetica"/>
                        <a:ea typeface="Calibri"/>
                        <a:cs typeface="Helvetica"/>
                      </a:endParaRPr>
                    </a:p>
                  </a:txBody>
                  <a:tcPr marL="64378" marR="64378" marT="0" marB="0" anchor="ctr">
                    <a:solidFill>
                      <a:srgbClr val="D4EBFF"/>
                    </a:solidFill>
                  </a:tcPr>
                </a:tc>
                <a:extLst>
                  <a:ext uri="{0D108BD9-81ED-4DB2-BD59-A6C34878D82A}">
                    <a16:rowId xmlns:a16="http://schemas.microsoft.com/office/drawing/2014/main" xmlns="" val="10005"/>
                  </a:ext>
                </a:extLst>
              </a:tr>
              <a:tr h="560105">
                <a:tc>
                  <a:txBody>
                    <a:bodyPr/>
                    <a:lstStyle/>
                    <a:p>
                      <a:pPr marL="0" marR="0" algn="l">
                        <a:spcBef>
                          <a:spcPts val="0"/>
                        </a:spcBef>
                        <a:spcAft>
                          <a:spcPts val="0"/>
                        </a:spcAft>
                      </a:pPr>
                      <a:r>
                        <a:rPr lang="en-US" sz="2400" b="1" dirty="0">
                          <a:solidFill>
                            <a:schemeClr val="tx1"/>
                          </a:solidFill>
                          <a:latin typeface="Helvetica"/>
                          <a:cs typeface="Helvetica"/>
                        </a:rPr>
                        <a:t>Total Physical Activity</a:t>
                      </a:r>
                      <a:endParaRPr lang="en-US" sz="2400" b="1" dirty="0">
                        <a:solidFill>
                          <a:schemeClr val="tx1"/>
                        </a:solidFill>
                        <a:latin typeface="Helvetica"/>
                        <a:ea typeface="Calibri"/>
                        <a:cs typeface="Helvetica"/>
                      </a:endParaRPr>
                    </a:p>
                  </a:txBody>
                  <a:tcPr marL="64378" marR="64378" marT="0" marB="0" anchor="ctr">
                    <a:solidFill>
                      <a:srgbClr val="CBCDC6"/>
                    </a:solidFill>
                  </a:tcPr>
                </a:tc>
                <a:tc>
                  <a:txBody>
                    <a:bodyPr/>
                    <a:lstStyle/>
                    <a:p>
                      <a:pPr marL="0" marR="0" algn="ctr">
                        <a:spcBef>
                          <a:spcPts val="0"/>
                        </a:spcBef>
                        <a:spcAft>
                          <a:spcPts val="0"/>
                        </a:spcAft>
                      </a:pPr>
                      <a:r>
                        <a:rPr lang="en-US" sz="3200" b="1" dirty="0">
                          <a:solidFill>
                            <a:srgbClr val="CD0920"/>
                          </a:solidFill>
                          <a:latin typeface="Helvetica"/>
                          <a:cs typeface="Helvetica"/>
                        </a:rPr>
                        <a:t>73</a:t>
                      </a:r>
                      <a:endParaRPr lang="en-US" sz="3200" b="1" dirty="0">
                        <a:solidFill>
                          <a:srgbClr val="CD0920"/>
                        </a:solidFill>
                        <a:latin typeface="Helvetica"/>
                        <a:ea typeface="Calibri"/>
                        <a:cs typeface="Helvetica"/>
                      </a:endParaRPr>
                    </a:p>
                  </a:txBody>
                  <a:tcPr marL="64378" marR="64378" marT="0" marB="0" anchor="ctr">
                    <a:solidFill>
                      <a:srgbClr val="CBCDC6"/>
                    </a:solidFill>
                  </a:tcPr>
                </a:tc>
                <a:tc>
                  <a:txBody>
                    <a:bodyPr/>
                    <a:lstStyle/>
                    <a:p>
                      <a:pPr marL="0" marR="0" algn="ctr">
                        <a:spcBef>
                          <a:spcPts val="0"/>
                        </a:spcBef>
                        <a:spcAft>
                          <a:spcPts val="0"/>
                        </a:spcAft>
                      </a:pPr>
                      <a:r>
                        <a:rPr lang="en-US" sz="3200" b="1" dirty="0">
                          <a:solidFill>
                            <a:srgbClr val="CD0920"/>
                          </a:solidFill>
                          <a:latin typeface="Helvetica"/>
                          <a:cs typeface="Helvetica"/>
                        </a:rPr>
                        <a:t>54</a:t>
                      </a:r>
                      <a:endParaRPr lang="en-US" sz="3200" b="1" dirty="0">
                        <a:solidFill>
                          <a:srgbClr val="CD0920"/>
                        </a:solidFill>
                        <a:latin typeface="Helvetica"/>
                        <a:ea typeface="Calibri"/>
                        <a:cs typeface="Helvetica"/>
                      </a:endParaRPr>
                    </a:p>
                  </a:txBody>
                  <a:tcPr marL="64378" marR="64378" marT="0" marB="0" anchor="ctr">
                    <a:solidFill>
                      <a:srgbClr val="CBCDC6"/>
                    </a:solidFill>
                  </a:tcPr>
                </a:tc>
                <a:extLst>
                  <a:ext uri="{0D108BD9-81ED-4DB2-BD59-A6C34878D82A}">
                    <a16:rowId xmlns:a16="http://schemas.microsoft.com/office/drawing/2014/main" xmlns="" val="10006"/>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9744</TotalTime>
  <Words>854</Words>
  <Application>Microsoft Office PowerPoint</Application>
  <PresentationFormat>On-screen Show (4:3)</PresentationFormat>
  <Paragraphs>188</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Which is more appealing?</vt:lpstr>
      <vt:lpstr>Students Taking the Same Test</vt:lpstr>
      <vt:lpstr>Leadership</vt:lpstr>
      <vt:lpstr>PAL Mantra</vt:lpstr>
      <vt:lpstr>What Can You Do?</vt:lpstr>
      <vt:lpstr>What’s Not Working?</vt:lpstr>
      <vt:lpstr>What’s Working?</vt:lpstr>
      <vt:lpstr>Making it Happen!</vt:lpstr>
      <vt:lpstr>Making it Happen!</vt:lpstr>
      <vt:lpstr>7 Design Filters For an Early Positive Experience</vt:lpstr>
      <vt:lpstr>Academic Performance</vt:lpstr>
      <vt:lpstr>Recommendations</vt:lpstr>
      <vt:lpstr>Keri Schoeff PE/PA Coordinator  Arizona Department of Education keri.schoeff@azed.gov</vt:lpstr>
    </vt:vector>
  </TitlesOfParts>
  <Company>Creative Media Solutions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Grace Linn</dc:creator>
  <cp:lastModifiedBy>Elizabeth Holmes</cp:lastModifiedBy>
  <cp:revision>390</cp:revision>
  <cp:lastPrinted>2015-02-09T21:17:22Z</cp:lastPrinted>
  <dcterms:created xsi:type="dcterms:W3CDTF">2013-10-12T21:24:43Z</dcterms:created>
  <dcterms:modified xsi:type="dcterms:W3CDTF">2018-03-29T21:22:04Z</dcterms:modified>
</cp:coreProperties>
</file>