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77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8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1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49097" autoAdjust="0"/>
  </p:normalViewPr>
  <p:slideViewPr>
    <p:cSldViewPr>
      <p:cViewPr>
        <p:scale>
          <a:sx n="60" d="100"/>
          <a:sy n="60" d="100"/>
        </p:scale>
        <p:origin x="-2098" y="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845F13E-BF00-43CB-93AE-7751B1102929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D80AF3C7-A497-492B-AAD0-8E4949D85AF9}">
      <dgm:prSet phldrT="[Text]"/>
      <dgm:spPr>
        <a:solidFill>
          <a:srgbClr val="00A1DF"/>
        </a:solidFill>
      </dgm:spPr>
      <dgm:t>
        <a:bodyPr/>
        <a:lstStyle/>
        <a:p>
          <a:r>
            <a:rPr lang="en-US" b="1" dirty="0" smtClean="0">
              <a:solidFill>
                <a:schemeClr val="tx1"/>
              </a:solidFill>
            </a:rPr>
            <a:t>Strategies</a:t>
          </a:r>
          <a:endParaRPr lang="en-US" b="1" dirty="0">
            <a:solidFill>
              <a:schemeClr val="tx1"/>
            </a:solidFill>
          </a:endParaRPr>
        </a:p>
      </dgm:t>
    </dgm:pt>
    <dgm:pt modelId="{A5FC4295-257E-4177-AE31-008867D60775}" type="parTrans" cxnId="{F6057D41-6C58-470A-B81F-C4F87DD9D3BB}">
      <dgm:prSet/>
      <dgm:spPr/>
      <dgm:t>
        <a:bodyPr/>
        <a:lstStyle/>
        <a:p>
          <a:endParaRPr lang="en-US"/>
        </a:p>
      </dgm:t>
    </dgm:pt>
    <dgm:pt modelId="{50BEA915-617A-420F-9D9B-2F1DE953798E}" type="sibTrans" cxnId="{F6057D41-6C58-470A-B81F-C4F87DD9D3BB}">
      <dgm:prSet/>
      <dgm:spPr>
        <a:solidFill>
          <a:srgbClr val="00A1DF"/>
        </a:solidFill>
        <a:ln>
          <a:solidFill>
            <a:schemeClr val="tx1"/>
          </a:solidFill>
        </a:ln>
      </dgm:spPr>
      <dgm:t>
        <a:bodyPr/>
        <a:lstStyle/>
        <a:p>
          <a:endParaRPr lang="en-US" dirty="0"/>
        </a:p>
      </dgm:t>
    </dgm:pt>
    <dgm:pt modelId="{E6B804EC-1C67-42A3-B4FD-987AFAF1C5CC}">
      <dgm:prSet phldrT="[Text]"/>
      <dgm:spPr>
        <a:solidFill>
          <a:srgbClr val="00A1DF"/>
        </a:solidFill>
      </dgm:spPr>
      <dgm:t>
        <a:bodyPr/>
        <a:lstStyle/>
        <a:p>
          <a:r>
            <a:rPr lang="en-US" b="1" dirty="0" smtClean="0">
              <a:solidFill>
                <a:schemeClr val="tx1"/>
              </a:solidFill>
            </a:rPr>
            <a:t>Tactics</a:t>
          </a:r>
          <a:endParaRPr lang="en-US" b="1" dirty="0">
            <a:solidFill>
              <a:schemeClr val="tx1"/>
            </a:solidFill>
          </a:endParaRPr>
        </a:p>
      </dgm:t>
    </dgm:pt>
    <dgm:pt modelId="{271922F4-F488-4DA1-974D-F4C970BED8E3}" type="parTrans" cxnId="{E13405E5-C12D-4483-84F1-F0697796A8AC}">
      <dgm:prSet/>
      <dgm:spPr/>
      <dgm:t>
        <a:bodyPr/>
        <a:lstStyle/>
        <a:p>
          <a:endParaRPr lang="en-US"/>
        </a:p>
      </dgm:t>
    </dgm:pt>
    <dgm:pt modelId="{44E3302C-24D9-4999-BE53-E9CA728C0786}" type="sibTrans" cxnId="{E13405E5-C12D-4483-84F1-F0697796A8AC}">
      <dgm:prSet/>
      <dgm:spPr>
        <a:solidFill>
          <a:srgbClr val="00A1DF"/>
        </a:solidFill>
        <a:ln>
          <a:solidFill>
            <a:schemeClr val="tx1"/>
          </a:solidFill>
        </a:ln>
      </dgm:spPr>
      <dgm:t>
        <a:bodyPr/>
        <a:lstStyle/>
        <a:p>
          <a:endParaRPr lang="en-US" dirty="0"/>
        </a:p>
      </dgm:t>
    </dgm:pt>
    <dgm:pt modelId="{80CE51CC-B17F-4CE7-A244-674A979439CA}">
      <dgm:prSet phldrT="[Text]"/>
      <dgm:spPr>
        <a:solidFill>
          <a:srgbClr val="00A1DF"/>
        </a:solidFill>
      </dgm:spPr>
      <dgm:t>
        <a:bodyPr/>
        <a:lstStyle/>
        <a:p>
          <a:r>
            <a:rPr lang="en-US" b="1" dirty="0" smtClean="0">
              <a:solidFill>
                <a:schemeClr val="tx1"/>
              </a:solidFill>
            </a:rPr>
            <a:t>Actions</a:t>
          </a:r>
          <a:endParaRPr lang="en-US" b="1" dirty="0">
            <a:solidFill>
              <a:schemeClr val="tx1"/>
            </a:solidFill>
          </a:endParaRPr>
        </a:p>
      </dgm:t>
    </dgm:pt>
    <dgm:pt modelId="{0FCF6546-1359-4B4F-95E0-F6EE34D34C65}" type="parTrans" cxnId="{93A903C5-0BDE-4931-9095-60D0425CFF05}">
      <dgm:prSet/>
      <dgm:spPr/>
      <dgm:t>
        <a:bodyPr/>
        <a:lstStyle/>
        <a:p>
          <a:endParaRPr lang="en-US"/>
        </a:p>
      </dgm:t>
    </dgm:pt>
    <dgm:pt modelId="{BDABE3FC-64FB-4EF4-B1AF-FC3A0698E924}" type="sibTrans" cxnId="{93A903C5-0BDE-4931-9095-60D0425CFF05}">
      <dgm:prSet/>
      <dgm:spPr>
        <a:solidFill>
          <a:srgbClr val="00A1DF"/>
        </a:solidFill>
        <a:ln>
          <a:solidFill>
            <a:schemeClr val="tx1"/>
          </a:solidFill>
        </a:ln>
      </dgm:spPr>
      <dgm:t>
        <a:bodyPr/>
        <a:lstStyle/>
        <a:p>
          <a:endParaRPr lang="en-US" dirty="0"/>
        </a:p>
      </dgm:t>
    </dgm:pt>
    <dgm:pt modelId="{68A86492-E4B2-40A9-B32D-729933831EFF}">
      <dgm:prSet/>
      <dgm:spPr>
        <a:solidFill>
          <a:srgbClr val="00A1DF"/>
        </a:solidFill>
      </dgm:spPr>
      <dgm:t>
        <a:bodyPr/>
        <a:lstStyle/>
        <a:p>
          <a:r>
            <a:rPr lang="en-US" b="1" dirty="0" smtClean="0">
              <a:solidFill>
                <a:schemeClr val="tx1"/>
              </a:solidFill>
            </a:rPr>
            <a:t>Performance Indicators</a:t>
          </a:r>
          <a:endParaRPr lang="en-US" b="1" dirty="0">
            <a:solidFill>
              <a:schemeClr val="tx1"/>
            </a:solidFill>
          </a:endParaRPr>
        </a:p>
      </dgm:t>
    </dgm:pt>
    <dgm:pt modelId="{FDA63B81-E7D3-4205-8D2D-F24D478C783C}" type="parTrans" cxnId="{A9A21188-9735-4613-933B-88845E8692FF}">
      <dgm:prSet/>
      <dgm:spPr/>
      <dgm:t>
        <a:bodyPr/>
        <a:lstStyle/>
        <a:p>
          <a:endParaRPr lang="en-US"/>
        </a:p>
      </dgm:t>
    </dgm:pt>
    <dgm:pt modelId="{6AF8DB9E-D143-4FDD-9E50-B465F6C28C53}" type="sibTrans" cxnId="{A9A21188-9735-4613-933B-88845E8692FF}">
      <dgm:prSet/>
      <dgm:spPr/>
      <dgm:t>
        <a:bodyPr/>
        <a:lstStyle/>
        <a:p>
          <a:endParaRPr lang="en-US"/>
        </a:p>
      </dgm:t>
    </dgm:pt>
    <dgm:pt modelId="{49C0FC84-903E-4F47-BD78-71EB071DF274}" type="pres">
      <dgm:prSet presAssocID="{0845F13E-BF00-43CB-93AE-7751B1102929}" presName="Name0" presStyleCnt="0">
        <dgm:presLayoutVars>
          <dgm:dir/>
          <dgm:resizeHandles val="exact"/>
        </dgm:presLayoutVars>
      </dgm:prSet>
      <dgm:spPr/>
    </dgm:pt>
    <dgm:pt modelId="{8ABFF702-6F0F-4106-940A-04FE6AC26643}" type="pres">
      <dgm:prSet presAssocID="{D80AF3C7-A497-492B-AAD0-8E4949D85AF9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0A03464-DA4F-42F1-AA0F-4053262ACD27}" type="pres">
      <dgm:prSet presAssocID="{50BEA915-617A-420F-9D9B-2F1DE953798E}" presName="sibTrans" presStyleLbl="sibTrans2D1" presStyleIdx="0" presStyleCnt="3"/>
      <dgm:spPr/>
      <dgm:t>
        <a:bodyPr/>
        <a:lstStyle/>
        <a:p>
          <a:endParaRPr lang="en-US"/>
        </a:p>
      </dgm:t>
    </dgm:pt>
    <dgm:pt modelId="{A4B41177-1F2D-48BB-A9E1-9948B20595E7}" type="pres">
      <dgm:prSet presAssocID="{50BEA915-617A-420F-9D9B-2F1DE953798E}" presName="connectorText" presStyleLbl="sibTrans2D1" presStyleIdx="0" presStyleCnt="3"/>
      <dgm:spPr/>
      <dgm:t>
        <a:bodyPr/>
        <a:lstStyle/>
        <a:p>
          <a:endParaRPr lang="en-US"/>
        </a:p>
      </dgm:t>
    </dgm:pt>
    <dgm:pt modelId="{B6D94D40-D225-4ADF-B6A9-6BBF09544C10}" type="pres">
      <dgm:prSet presAssocID="{E6B804EC-1C67-42A3-B4FD-987AFAF1C5CC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BBA2F7-8EA6-4B2E-A69B-81D0DE172411}" type="pres">
      <dgm:prSet presAssocID="{44E3302C-24D9-4999-BE53-E9CA728C0786}" presName="sibTrans" presStyleLbl="sibTrans2D1" presStyleIdx="1" presStyleCnt="3"/>
      <dgm:spPr/>
      <dgm:t>
        <a:bodyPr/>
        <a:lstStyle/>
        <a:p>
          <a:endParaRPr lang="en-US"/>
        </a:p>
      </dgm:t>
    </dgm:pt>
    <dgm:pt modelId="{D17B7CFF-5083-4B63-AB84-43C3D3BB08C2}" type="pres">
      <dgm:prSet presAssocID="{44E3302C-24D9-4999-BE53-E9CA728C0786}" presName="connectorText" presStyleLbl="sibTrans2D1" presStyleIdx="1" presStyleCnt="3"/>
      <dgm:spPr/>
      <dgm:t>
        <a:bodyPr/>
        <a:lstStyle/>
        <a:p>
          <a:endParaRPr lang="en-US"/>
        </a:p>
      </dgm:t>
    </dgm:pt>
    <dgm:pt modelId="{58E4657E-B529-413E-B6C2-007D3FD50F85}" type="pres">
      <dgm:prSet presAssocID="{80CE51CC-B17F-4CE7-A244-674A979439CA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0EA011-98D9-4624-BAF3-0111945E53F6}" type="pres">
      <dgm:prSet presAssocID="{BDABE3FC-64FB-4EF4-B1AF-FC3A0698E924}" presName="sibTrans" presStyleLbl="sibTrans2D1" presStyleIdx="2" presStyleCnt="3"/>
      <dgm:spPr/>
      <dgm:t>
        <a:bodyPr/>
        <a:lstStyle/>
        <a:p>
          <a:endParaRPr lang="en-US"/>
        </a:p>
      </dgm:t>
    </dgm:pt>
    <dgm:pt modelId="{5E3C5681-E91B-482F-A1E1-FB279B707B37}" type="pres">
      <dgm:prSet presAssocID="{BDABE3FC-64FB-4EF4-B1AF-FC3A0698E924}" presName="connectorText" presStyleLbl="sibTrans2D1" presStyleIdx="2" presStyleCnt="3"/>
      <dgm:spPr/>
      <dgm:t>
        <a:bodyPr/>
        <a:lstStyle/>
        <a:p>
          <a:endParaRPr lang="en-US"/>
        </a:p>
      </dgm:t>
    </dgm:pt>
    <dgm:pt modelId="{750AED9A-C12C-438B-9EA4-F3B4CA2D72C6}" type="pres">
      <dgm:prSet presAssocID="{68A86492-E4B2-40A9-B32D-729933831EFF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9A21188-9735-4613-933B-88845E8692FF}" srcId="{0845F13E-BF00-43CB-93AE-7751B1102929}" destId="{68A86492-E4B2-40A9-B32D-729933831EFF}" srcOrd="3" destOrd="0" parTransId="{FDA63B81-E7D3-4205-8D2D-F24D478C783C}" sibTransId="{6AF8DB9E-D143-4FDD-9E50-B465F6C28C53}"/>
    <dgm:cxn modelId="{C2F137E3-2C1D-4B76-8584-2641B1833F6B}" type="presOf" srcId="{0845F13E-BF00-43CB-93AE-7751B1102929}" destId="{49C0FC84-903E-4F47-BD78-71EB071DF274}" srcOrd="0" destOrd="0" presId="urn:microsoft.com/office/officeart/2005/8/layout/process1"/>
    <dgm:cxn modelId="{E13405E5-C12D-4483-84F1-F0697796A8AC}" srcId="{0845F13E-BF00-43CB-93AE-7751B1102929}" destId="{E6B804EC-1C67-42A3-B4FD-987AFAF1C5CC}" srcOrd="1" destOrd="0" parTransId="{271922F4-F488-4DA1-974D-F4C970BED8E3}" sibTransId="{44E3302C-24D9-4999-BE53-E9CA728C0786}"/>
    <dgm:cxn modelId="{E59DA627-FC13-4551-BEC1-8FB4543C5F42}" type="presOf" srcId="{68A86492-E4B2-40A9-B32D-729933831EFF}" destId="{750AED9A-C12C-438B-9EA4-F3B4CA2D72C6}" srcOrd="0" destOrd="0" presId="urn:microsoft.com/office/officeart/2005/8/layout/process1"/>
    <dgm:cxn modelId="{5321EE46-5063-4FA9-A1B5-7742F42706C7}" type="presOf" srcId="{50BEA915-617A-420F-9D9B-2F1DE953798E}" destId="{A4B41177-1F2D-48BB-A9E1-9948B20595E7}" srcOrd="1" destOrd="0" presId="urn:microsoft.com/office/officeart/2005/8/layout/process1"/>
    <dgm:cxn modelId="{F6057D41-6C58-470A-B81F-C4F87DD9D3BB}" srcId="{0845F13E-BF00-43CB-93AE-7751B1102929}" destId="{D80AF3C7-A497-492B-AAD0-8E4949D85AF9}" srcOrd="0" destOrd="0" parTransId="{A5FC4295-257E-4177-AE31-008867D60775}" sibTransId="{50BEA915-617A-420F-9D9B-2F1DE953798E}"/>
    <dgm:cxn modelId="{BB874D8B-2D5E-4700-AFA1-6B188267B9C8}" type="presOf" srcId="{80CE51CC-B17F-4CE7-A244-674A979439CA}" destId="{58E4657E-B529-413E-B6C2-007D3FD50F85}" srcOrd="0" destOrd="0" presId="urn:microsoft.com/office/officeart/2005/8/layout/process1"/>
    <dgm:cxn modelId="{14828714-0166-4DB2-8C5F-6B1F52D4586B}" type="presOf" srcId="{D80AF3C7-A497-492B-AAD0-8E4949D85AF9}" destId="{8ABFF702-6F0F-4106-940A-04FE6AC26643}" srcOrd="0" destOrd="0" presId="urn:microsoft.com/office/officeart/2005/8/layout/process1"/>
    <dgm:cxn modelId="{C701E93A-DB8D-4B76-A602-F4A6E27B45F6}" type="presOf" srcId="{50BEA915-617A-420F-9D9B-2F1DE953798E}" destId="{E0A03464-DA4F-42F1-AA0F-4053262ACD27}" srcOrd="0" destOrd="0" presId="urn:microsoft.com/office/officeart/2005/8/layout/process1"/>
    <dgm:cxn modelId="{ECFCA780-2B12-4146-B6D2-D5BB42C29B61}" type="presOf" srcId="{BDABE3FC-64FB-4EF4-B1AF-FC3A0698E924}" destId="{FB0EA011-98D9-4624-BAF3-0111945E53F6}" srcOrd="0" destOrd="0" presId="urn:microsoft.com/office/officeart/2005/8/layout/process1"/>
    <dgm:cxn modelId="{93A903C5-0BDE-4931-9095-60D0425CFF05}" srcId="{0845F13E-BF00-43CB-93AE-7751B1102929}" destId="{80CE51CC-B17F-4CE7-A244-674A979439CA}" srcOrd="2" destOrd="0" parTransId="{0FCF6546-1359-4B4F-95E0-F6EE34D34C65}" sibTransId="{BDABE3FC-64FB-4EF4-B1AF-FC3A0698E924}"/>
    <dgm:cxn modelId="{423613D6-C3E9-49E2-9606-EE2F038E8442}" type="presOf" srcId="{44E3302C-24D9-4999-BE53-E9CA728C0786}" destId="{D17B7CFF-5083-4B63-AB84-43C3D3BB08C2}" srcOrd="1" destOrd="0" presId="urn:microsoft.com/office/officeart/2005/8/layout/process1"/>
    <dgm:cxn modelId="{8488D51C-652C-4430-B6B6-5A0D307661A9}" type="presOf" srcId="{E6B804EC-1C67-42A3-B4FD-987AFAF1C5CC}" destId="{B6D94D40-D225-4ADF-B6A9-6BBF09544C10}" srcOrd="0" destOrd="0" presId="urn:microsoft.com/office/officeart/2005/8/layout/process1"/>
    <dgm:cxn modelId="{351A5334-76E7-4007-9D1B-252B7AEEDEF5}" type="presOf" srcId="{BDABE3FC-64FB-4EF4-B1AF-FC3A0698E924}" destId="{5E3C5681-E91B-482F-A1E1-FB279B707B37}" srcOrd="1" destOrd="0" presId="urn:microsoft.com/office/officeart/2005/8/layout/process1"/>
    <dgm:cxn modelId="{3F330128-D94C-455C-92E0-9594FF3140DC}" type="presOf" srcId="{44E3302C-24D9-4999-BE53-E9CA728C0786}" destId="{BABBA2F7-8EA6-4B2E-A69B-81D0DE172411}" srcOrd="0" destOrd="0" presId="urn:microsoft.com/office/officeart/2005/8/layout/process1"/>
    <dgm:cxn modelId="{D2090518-EFB9-40FC-AFC7-044742046FF3}" type="presParOf" srcId="{49C0FC84-903E-4F47-BD78-71EB071DF274}" destId="{8ABFF702-6F0F-4106-940A-04FE6AC26643}" srcOrd="0" destOrd="0" presId="urn:microsoft.com/office/officeart/2005/8/layout/process1"/>
    <dgm:cxn modelId="{D478682A-BD08-4B87-BACA-5CE181FC3243}" type="presParOf" srcId="{49C0FC84-903E-4F47-BD78-71EB071DF274}" destId="{E0A03464-DA4F-42F1-AA0F-4053262ACD27}" srcOrd="1" destOrd="0" presId="urn:microsoft.com/office/officeart/2005/8/layout/process1"/>
    <dgm:cxn modelId="{A3CF81E8-8A31-453C-A2AF-3B69C0625D0D}" type="presParOf" srcId="{E0A03464-DA4F-42F1-AA0F-4053262ACD27}" destId="{A4B41177-1F2D-48BB-A9E1-9948B20595E7}" srcOrd="0" destOrd="0" presId="urn:microsoft.com/office/officeart/2005/8/layout/process1"/>
    <dgm:cxn modelId="{A4951940-F63C-4570-8493-49047280E167}" type="presParOf" srcId="{49C0FC84-903E-4F47-BD78-71EB071DF274}" destId="{B6D94D40-D225-4ADF-B6A9-6BBF09544C10}" srcOrd="2" destOrd="0" presId="urn:microsoft.com/office/officeart/2005/8/layout/process1"/>
    <dgm:cxn modelId="{D94A124D-6BCC-4D3D-B958-49DA4D5A353A}" type="presParOf" srcId="{49C0FC84-903E-4F47-BD78-71EB071DF274}" destId="{BABBA2F7-8EA6-4B2E-A69B-81D0DE172411}" srcOrd="3" destOrd="0" presId="urn:microsoft.com/office/officeart/2005/8/layout/process1"/>
    <dgm:cxn modelId="{AAC4293E-DEC2-416D-A0C8-3E6B1CF068B8}" type="presParOf" srcId="{BABBA2F7-8EA6-4B2E-A69B-81D0DE172411}" destId="{D17B7CFF-5083-4B63-AB84-43C3D3BB08C2}" srcOrd="0" destOrd="0" presId="urn:microsoft.com/office/officeart/2005/8/layout/process1"/>
    <dgm:cxn modelId="{F6B47CB7-8935-4155-A448-09434BEDD338}" type="presParOf" srcId="{49C0FC84-903E-4F47-BD78-71EB071DF274}" destId="{58E4657E-B529-413E-B6C2-007D3FD50F85}" srcOrd="4" destOrd="0" presId="urn:microsoft.com/office/officeart/2005/8/layout/process1"/>
    <dgm:cxn modelId="{9EBFA2D1-A62C-478C-B9DA-EC05FA032BDA}" type="presParOf" srcId="{49C0FC84-903E-4F47-BD78-71EB071DF274}" destId="{FB0EA011-98D9-4624-BAF3-0111945E53F6}" srcOrd="5" destOrd="0" presId="urn:microsoft.com/office/officeart/2005/8/layout/process1"/>
    <dgm:cxn modelId="{BAB3381B-E6A3-4C9B-9FAD-B8DA74606E2D}" type="presParOf" srcId="{FB0EA011-98D9-4624-BAF3-0111945E53F6}" destId="{5E3C5681-E91B-482F-A1E1-FB279B707B37}" srcOrd="0" destOrd="0" presId="urn:microsoft.com/office/officeart/2005/8/layout/process1"/>
    <dgm:cxn modelId="{7A34B639-A58C-400F-ABF7-9651CB57F268}" type="presParOf" srcId="{49C0FC84-903E-4F47-BD78-71EB071DF274}" destId="{750AED9A-C12C-438B-9EA4-F3B4CA2D72C6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BFF702-6F0F-4106-940A-04FE6AC26643}">
      <dsp:nvSpPr>
        <dsp:cNvPr id="0" name=""/>
        <dsp:cNvSpPr/>
      </dsp:nvSpPr>
      <dsp:spPr>
        <a:xfrm>
          <a:off x="3616" y="1788614"/>
          <a:ext cx="1581224" cy="948734"/>
        </a:xfrm>
        <a:prstGeom prst="roundRect">
          <a:avLst>
            <a:gd name="adj" fmla="val 10000"/>
          </a:avLst>
        </a:prstGeom>
        <a:solidFill>
          <a:srgbClr val="00A1D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tx1"/>
              </a:solidFill>
            </a:rPr>
            <a:t>Strategies</a:t>
          </a:r>
          <a:endParaRPr lang="en-US" sz="2000" b="1" kern="1200" dirty="0">
            <a:solidFill>
              <a:schemeClr val="tx1"/>
            </a:solidFill>
          </a:endParaRPr>
        </a:p>
      </dsp:txBody>
      <dsp:txXfrm>
        <a:off x="31403" y="1816401"/>
        <a:ext cx="1525650" cy="893160"/>
      </dsp:txXfrm>
    </dsp:sp>
    <dsp:sp modelId="{E0A03464-DA4F-42F1-AA0F-4053262ACD27}">
      <dsp:nvSpPr>
        <dsp:cNvPr id="0" name=""/>
        <dsp:cNvSpPr/>
      </dsp:nvSpPr>
      <dsp:spPr>
        <a:xfrm>
          <a:off x="1742963" y="2066909"/>
          <a:ext cx="335219" cy="392143"/>
        </a:xfrm>
        <a:prstGeom prst="rightArrow">
          <a:avLst>
            <a:gd name="adj1" fmla="val 60000"/>
            <a:gd name="adj2" fmla="val 50000"/>
          </a:avLst>
        </a:prstGeom>
        <a:solidFill>
          <a:srgbClr val="00A1DF"/>
        </a:solidFill>
        <a:ln>
          <a:solidFill>
            <a:schemeClr val="tx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 dirty="0"/>
        </a:p>
      </dsp:txBody>
      <dsp:txXfrm>
        <a:off x="1742963" y="2145338"/>
        <a:ext cx="234653" cy="235285"/>
      </dsp:txXfrm>
    </dsp:sp>
    <dsp:sp modelId="{B6D94D40-D225-4ADF-B6A9-6BBF09544C10}">
      <dsp:nvSpPr>
        <dsp:cNvPr id="0" name=""/>
        <dsp:cNvSpPr/>
      </dsp:nvSpPr>
      <dsp:spPr>
        <a:xfrm>
          <a:off x="2217330" y="1788614"/>
          <a:ext cx="1581224" cy="948734"/>
        </a:xfrm>
        <a:prstGeom prst="roundRect">
          <a:avLst>
            <a:gd name="adj" fmla="val 10000"/>
          </a:avLst>
        </a:prstGeom>
        <a:solidFill>
          <a:srgbClr val="00A1D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tx1"/>
              </a:solidFill>
            </a:rPr>
            <a:t>Tactics</a:t>
          </a:r>
          <a:endParaRPr lang="en-US" sz="2000" b="1" kern="1200" dirty="0">
            <a:solidFill>
              <a:schemeClr val="tx1"/>
            </a:solidFill>
          </a:endParaRPr>
        </a:p>
      </dsp:txBody>
      <dsp:txXfrm>
        <a:off x="2245117" y="1816401"/>
        <a:ext cx="1525650" cy="893160"/>
      </dsp:txXfrm>
    </dsp:sp>
    <dsp:sp modelId="{BABBA2F7-8EA6-4B2E-A69B-81D0DE172411}">
      <dsp:nvSpPr>
        <dsp:cNvPr id="0" name=""/>
        <dsp:cNvSpPr/>
      </dsp:nvSpPr>
      <dsp:spPr>
        <a:xfrm>
          <a:off x="3956677" y="2066909"/>
          <a:ext cx="335219" cy="392143"/>
        </a:xfrm>
        <a:prstGeom prst="rightArrow">
          <a:avLst>
            <a:gd name="adj1" fmla="val 60000"/>
            <a:gd name="adj2" fmla="val 50000"/>
          </a:avLst>
        </a:prstGeom>
        <a:solidFill>
          <a:srgbClr val="00A1DF"/>
        </a:solidFill>
        <a:ln>
          <a:solidFill>
            <a:schemeClr val="tx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 dirty="0"/>
        </a:p>
      </dsp:txBody>
      <dsp:txXfrm>
        <a:off x="3956677" y="2145338"/>
        <a:ext cx="234653" cy="235285"/>
      </dsp:txXfrm>
    </dsp:sp>
    <dsp:sp modelId="{58E4657E-B529-413E-B6C2-007D3FD50F85}">
      <dsp:nvSpPr>
        <dsp:cNvPr id="0" name=""/>
        <dsp:cNvSpPr/>
      </dsp:nvSpPr>
      <dsp:spPr>
        <a:xfrm>
          <a:off x="4431044" y="1788614"/>
          <a:ext cx="1581224" cy="948734"/>
        </a:xfrm>
        <a:prstGeom prst="roundRect">
          <a:avLst>
            <a:gd name="adj" fmla="val 10000"/>
          </a:avLst>
        </a:prstGeom>
        <a:solidFill>
          <a:srgbClr val="00A1D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tx1"/>
              </a:solidFill>
            </a:rPr>
            <a:t>Actions</a:t>
          </a:r>
          <a:endParaRPr lang="en-US" sz="2000" b="1" kern="1200" dirty="0">
            <a:solidFill>
              <a:schemeClr val="tx1"/>
            </a:solidFill>
          </a:endParaRPr>
        </a:p>
      </dsp:txBody>
      <dsp:txXfrm>
        <a:off x="4458831" y="1816401"/>
        <a:ext cx="1525650" cy="893160"/>
      </dsp:txXfrm>
    </dsp:sp>
    <dsp:sp modelId="{FB0EA011-98D9-4624-BAF3-0111945E53F6}">
      <dsp:nvSpPr>
        <dsp:cNvPr id="0" name=""/>
        <dsp:cNvSpPr/>
      </dsp:nvSpPr>
      <dsp:spPr>
        <a:xfrm>
          <a:off x="6170391" y="2066909"/>
          <a:ext cx="335219" cy="392143"/>
        </a:xfrm>
        <a:prstGeom prst="rightArrow">
          <a:avLst>
            <a:gd name="adj1" fmla="val 60000"/>
            <a:gd name="adj2" fmla="val 50000"/>
          </a:avLst>
        </a:prstGeom>
        <a:solidFill>
          <a:srgbClr val="00A1DF"/>
        </a:solidFill>
        <a:ln>
          <a:solidFill>
            <a:schemeClr val="tx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 dirty="0"/>
        </a:p>
      </dsp:txBody>
      <dsp:txXfrm>
        <a:off x="6170391" y="2145338"/>
        <a:ext cx="234653" cy="235285"/>
      </dsp:txXfrm>
    </dsp:sp>
    <dsp:sp modelId="{750AED9A-C12C-438B-9EA4-F3B4CA2D72C6}">
      <dsp:nvSpPr>
        <dsp:cNvPr id="0" name=""/>
        <dsp:cNvSpPr/>
      </dsp:nvSpPr>
      <dsp:spPr>
        <a:xfrm>
          <a:off x="6644759" y="1788614"/>
          <a:ext cx="1581224" cy="948734"/>
        </a:xfrm>
        <a:prstGeom prst="roundRect">
          <a:avLst>
            <a:gd name="adj" fmla="val 10000"/>
          </a:avLst>
        </a:prstGeom>
        <a:solidFill>
          <a:srgbClr val="00A1D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tx1"/>
              </a:solidFill>
            </a:rPr>
            <a:t>Performance Indicators</a:t>
          </a:r>
          <a:endParaRPr lang="en-US" sz="2000" b="1" kern="1200" dirty="0">
            <a:solidFill>
              <a:schemeClr val="tx1"/>
            </a:solidFill>
          </a:endParaRPr>
        </a:p>
      </dsp:txBody>
      <dsp:txXfrm>
        <a:off x="6672546" y="1816401"/>
        <a:ext cx="1525650" cy="8931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EB1429-6FC2-4E5B-A008-A24FF81F0E98}" type="datetimeFigureOut">
              <a:rPr lang="en-US" smtClean="0"/>
              <a:t>4/6/2018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87826B-9327-4558-BFE2-CD3627F0F2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2694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221B1-9F34-47E5-BE8B-3CC974F09C3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8714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221B1-9F34-47E5-BE8B-3CC974F09C3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94790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221B1-9F34-47E5-BE8B-3CC974F09C3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05191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221B1-9F34-47E5-BE8B-3CC974F09C3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20814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221B1-9F34-47E5-BE8B-3CC974F09C3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39528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221B1-9F34-47E5-BE8B-3CC974F09C3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57132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221B1-9F34-47E5-BE8B-3CC974F09C31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15736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221B1-9F34-47E5-BE8B-3CC974F09C31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18023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221B1-9F34-47E5-BE8B-3CC974F09C31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53428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221B1-9F34-47E5-BE8B-3CC974F09C31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51496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paper</a:t>
            </a:r>
            <a:r>
              <a:rPr lang="en-US" baseline="0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221B1-9F34-47E5-BE8B-3CC974F09C31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1444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221B1-9F34-47E5-BE8B-3CC974F09C3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88813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221B1-9F34-47E5-BE8B-3CC974F09C31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0026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221B1-9F34-47E5-BE8B-3CC974F09C3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7962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221B1-9F34-47E5-BE8B-3CC974F09C3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257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221B1-9F34-47E5-BE8B-3CC974F09C3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1631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221B1-9F34-47E5-BE8B-3CC974F09C3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4515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221B1-9F34-47E5-BE8B-3CC974F09C3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3614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628569" lvl="1" indent="-171428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508601-EFBC-4F68-90DE-7E532850FBC8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17578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221B1-9F34-47E5-BE8B-3CC974F09C3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029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53383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5724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1557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1447" y="1477096"/>
            <a:ext cx="488469" cy="732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56114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1468357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6159622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5188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770076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4299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Box 2"/>
          <p:cNvSpPr txBox="1"/>
          <p:nvPr userDrawn="1"/>
        </p:nvSpPr>
        <p:spPr>
          <a:xfrm>
            <a:off x="3009899" y="4114800"/>
            <a:ext cx="32765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300" dirty="0" smtClean="0">
                <a:solidFill>
                  <a:srgbClr val="00A1DF"/>
                </a:solidFill>
                <a:latin typeface="Avenir Black" panose="020B0803020203020204" pitchFamily="34" charset="0"/>
              </a:rPr>
              <a:t>AZHealthZone.org</a:t>
            </a:r>
            <a:endParaRPr lang="en-US" spc="300" dirty="0">
              <a:solidFill>
                <a:srgbClr val="00A1DF"/>
              </a:solidFill>
              <a:latin typeface="Avenir Black" panose="020B0803020203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4699" y="304798"/>
            <a:ext cx="2438400" cy="3151405"/>
          </a:xfrm>
          <a:prstGeom prst="rect">
            <a:avLst/>
          </a:prstGeom>
        </p:spPr>
      </p:pic>
      <p:sp>
        <p:nvSpPr>
          <p:cNvPr id="7" name="TextBox 6"/>
          <p:cNvSpPr txBox="1"/>
          <p:nvPr userDrawn="1"/>
        </p:nvSpPr>
        <p:spPr>
          <a:xfrm>
            <a:off x="2209800" y="3568262"/>
            <a:ext cx="48767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600" dirty="0" smtClean="0">
                <a:solidFill>
                  <a:srgbClr val="00A1DF"/>
                </a:solidFill>
                <a:latin typeface="Avenir Black" panose="020B0803020203020204" pitchFamily="34" charset="0"/>
              </a:rPr>
              <a:t>HEALTHY</a:t>
            </a:r>
            <a:r>
              <a:rPr lang="en-US" spc="600" baseline="0" dirty="0" smtClean="0">
                <a:solidFill>
                  <a:srgbClr val="00A1DF"/>
                </a:solidFill>
                <a:latin typeface="Avenir Black" panose="020B0803020203020204" pitchFamily="34" charset="0"/>
              </a:rPr>
              <a:t> STARTS HERE</a:t>
            </a:r>
            <a:endParaRPr lang="en-US" spc="600" dirty="0">
              <a:solidFill>
                <a:srgbClr val="00A1DF"/>
              </a:solidFill>
              <a:latin typeface="Avenir Black" panose="020B08030202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1976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4195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0" y="5638800"/>
            <a:ext cx="855440" cy="1105577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 flipV="1">
            <a:off x="461682" y="6127938"/>
            <a:ext cx="7463118" cy="45719"/>
          </a:xfrm>
          <a:prstGeom prst="rect">
            <a:avLst/>
          </a:prstGeom>
          <a:solidFill>
            <a:srgbClr val="00A1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2515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12"/>
        </a:buBlip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Tx/>
        <a:buBlip>
          <a:blip r:embed="rId13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Tx/>
        <a:buBlip>
          <a:blip r:embed="rId12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Tx/>
        <a:buBlip>
          <a:blip r:embed="rId12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mailto:Stephanie.Martinez@azdhs.gov" TargetMode="Externa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685800" y="2667000"/>
            <a:ext cx="7772400" cy="1470025"/>
          </a:xfrm>
        </p:spPr>
        <p:txBody>
          <a:bodyPr>
            <a:normAutofit/>
          </a:bodyPr>
          <a:lstStyle/>
          <a:p>
            <a:r>
              <a:rPr lang="en-US" sz="5400" dirty="0" smtClean="0"/>
              <a:t>2018 Annual Conference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470590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Action Plan Development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59945457"/>
              </p:ext>
            </p:extLst>
          </p:nvPr>
        </p:nvGraphicFramePr>
        <p:xfrm>
          <a:off x="457200" y="2064152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Rectangular Callout 4"/>
          <p:cNvSpPr/>
          <p:nvPr/>
        </p:nvSpPr>
        <p:spPr>
          <a:xfrm>
            <a:off x="625033" y="2393066"/>
            <a:ext cx="1435261" cy="925974"/>
          </a:xfrm>
          <a:prstGeom prst="wedgeRectCallout">
            <a:avLst/>
          </a:prstGeom>
          <a:gradFill>
            <a:gsLst>
              <a:gs pos="0">
                <a:srgbClr val="00A1DF"/>
              </a:gs>
              <a:gs pos="80000">
                <a:srgbClr val="00A1DF">
                  <a:lumMod val="88000"/>
                </a:srgbClr>
              </a:gs>
              <a:gs pos="100000">
                <a:srgbClr val="00A1DF">
                  <a:lumMod val="72000"/>
                </a:srgb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“Evidence-based </a:t>
            </a:r>
          </a:p>
          <a:p>
            <a:pPr algn="ctr"/>
            <a:r>
              <a:rPr lang="en-US" b="1" dirty="0" smtClean="0">
                <a:solidFill>
                  <a:schemeClr val="tx1"/>
                </a:solidFill>
              </a:rPr>
              <a:t>High Impact”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6" name="Rectangular Callout 5"/>
          <p:cNvSpPr/>
          <p:nvPr/>
        </p:nvSpPr>
        <p:spPr>
          <a:xfrm>
            <a:off x="2779853" y="2394995"/>
            <a:ext cx="1435261" cy="925974"/>
          </a:xfrm>
          <a:prstGeom prst="wedgeRectCallout">
            <a:avLst/>
          </a:prstGeom>
          <a:gradFill>
            <a:gsLst>
              <a:gs pos="0">
                <a:srgbClr val="00A1DF"/>
              </a:gs>
              <a:gs pos="80000">
                <a:srgbClr val="00A1DF">
                  <a:lumMod val="88000"/>
                </a:srgbClr>
              </a:gs>
              <a:gs pos="100000">
                <a:srgbClr val="00A1DF">
                  <a:lumMod val="72000"/>
                </a:srgb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“What”</a:t>
            </a:r>
          </a:p>
        </p:txBody>
      </p:sp>
      <p:sp>
        <p:nvSpPr>
          <p:cNvPr id="7" name="Rectangular Callout 6"/>
          <p:cNvSpPr/>
          <p:nvPr/>
        </p:nvSpPr>
        <p:spPr>
          <a:xfrm>
            <a:off x="4911524" y="2393066"/>
            <a:ext cx="1435261" cy="925974"/>
          </a:xfrm>
          <a:prstGeom prst="wedgeRectCallout">
            <a:avLst/>
          </a:prstGeom>
          <a:gradFill>
            <a:gsLst>
              <a:gs pos="0">
                <a:srgbClr val="00A1DF"/>
              </a:gs>
              <a:gs pos="80000">
                <a:srgbClr val="00A1DF">
                  <a:lumMod val="88000"/>
                </a:srgbClr>
              </a:gs>
              <a:gs pos="100000">
                <a:srgbClr val="00A1DF">
                  <a:lumMod val="72000"/>
                </a:srgb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“How”</a:t>
            </a:r>
          </a:p>
        </p:txBody>
      </p:sp>
      <p:sp>
        <p:nvSpPr>
          <p:cNvPr id="8" name="Rectangular Callout 7"/>
          <p:cNvSpPr/>
          <p:nvPr/>
        </p:nvSpPr>
        <p:spPr>
          <a:xfrm>
            <a:off x="7147367" y="2362200"/>
            <a:ext cx="1435261" cy="925974"/>
          </a:xfrm>
          <a:prstGeom prst="wedgeRectCallout">
            <a:avLst/>
          </a:prstGeom>
          <a:gradFill>
            <a:gsLst>
              <a:gs pos="0">
                <a:srgbClr val="00A1DF"/>
              </a:gs>
              <a:gs pos="80000">
                <a:srgbClr val="00A1DF">
                  <a:lumMod val="88000"/>
                </a:srgbClr>
              </a:gs>
              <a:gs pos="100000">
                <a:srgbClr val="00A1DF">
                  <a:lumMod val="72000"/>
                </a:srgb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“Impact”</a:t>
            </a:r>
          </a:p>
        </p:txBody>
      </p:sp>
    </p:spTree>
    <p:extLst>
      <p:ext uri="{BB962C8B-B14F-4D97-AF65-F5344CB8AC3E}">
        <p14:creationId xmlns:p14="http://schemas.microsoft.com/office/powerpoint/2010/main" val="220613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Obesity</a:t>
            </a:r>
            <a:endParaRPr lang="en-US" dirty="0"/>
          </a:p>
        </p:txBody>
      </p:sp>
      <p:pic>
        <p:nvPicPr>
          <p:cNvPr id="6" name="Content Placeholder 5"/>
          <p:cNvPicPr>
            <a:picLocks noGrp="1"/>
          </p:cNvPicPr>
          <p:nvPr>
            <p:ph idx="1"/>
          </p:nvPr>
        </p:nvPicPr>
        <p:blipFill rotWithShape="1">
          <a:blip r:embed="rId3"/>
          <a:srcRect l="1286" t="19526" r="58797" b="13563"/>
          <a:stretch/>
        </p:blipFill>
        <p:spPr bwMode="auto">
          <a:xfrm>
            <a:off x="1676400" y="1219200"/>
            <a:ext cx="5867400" cy="54102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1737360" y="5181600"/>
            <a:ext cx="5730240" cy="1371600"/>
          </a:xfrm>
          <a:prstGeom prst="rect">
            <a:avLst/>
          </a:prstGeom>
          <a:solidFill>
            <a:srgbClr val="00A1DF"/>
          </a:solidFill>
          <a:ln>
            <a:solidFill>
              <a:srgbClr val="00A1D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737360" y="2743200"/>
            <a:ext cx="5730240" cy="1066800"/>
          </a:xfrm>
          <a:prstGeom prst="rect">
            <a:avLst/>
          </a:prstGeom>
          <a:solidFill>
            <a:srgbClr val="00A1DF"/>
          </a:solidFill>
          <a:ln>
            <a:solidFill>
              <a:srgbClr val="00A1D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752600" y="1524000"/>
            <a:ext cx="1143000" cy="1219200"/>
          </a:xfrm>
          <a:prstGeom prst="rect">
            <a:avLst/>
          </a:prstGeom>
          <a:solidFill>
            <a:srgbClr val="00A1DF"/>
          </a:solidFill>
          <a:ln>
            <a:solidFill>
              <a:srgbClr val="00A1D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2910840" y="2362200"/>
            <a:ext cx="1813560" cy="381000"/>
          </a:xfrm>
          <a:prstGeom prst="rect">
            <a:avLst/>
          </a:prstGeom>
          <a:solidFill>
            <a:srgbClr val="00A1DF"/>
          </a:solidFill>
          <a:ln>
            <a:solidFill>
              <a:srgbClr val="00A1D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4724400" y="2514600"/>
            <a:ext cx="2743200" cy="228600"/>
          </a:xfrm>
          <a:prstGeom prst="rect">
            <a:avLst/>
          </a:prstGeom>
          <a:solidFill>
            <a:srgbClr val="00A1DF"/>
          </a:solidFill>
          <a:ln>
            <a:solidFill>
              <a:srgbClr val="00A1D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2895600" y="1524000"/>
            <a:ext cx="4572000" cy="838200"/>
          </a:xfrm>
          <a:prstGeom prst="rect">
            <a:avLst/>
          </a:prstGeom>
          <a:solidFill>
            <a:srgbClr val="00A1DF"/>
          </a:solidFill>
          <a:ln>
            <a:solidFill>
              <a:srgbClr val="00A1D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095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School Health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 rotWithShape="1">
          <a:blip r:embed="rId3"/>
          <a:srcRect l="1431" t="19485" r="63452" b="9818"/>
          <a:stretch/>
        </p:blipFill>
        <p:spPr bwMode="auto">
          <a:xfrm>
            <a:off x="1981200" y="1143000"/>
            <a:ext cx="5181600" cy="5334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Rectangle 4"/>
          <p:cNvSpPr/>
          <p:nvPr/>
        </p:nvSpPr>
        <p:spPr>
          <a:xfrm>
            <a:off x="3200400" y="3962400"/>
            <a:ext cx="3886200" cy="914400"/>
          </a:xfrm>
          <a:prstGeom prst="rect">
            <a:avLst/>
          </a:prstGeom>
          <a:solidFill>
            <a:srgbClr val="00A1DF"/>
          </a:solidFill>
          <a:ln>
            <a:solidFill>
              <a:srgbClr val="00A1D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200400" y="1371600"/>
            <a:ext cx="3886200" cy="1371600"/>
          </a:xfrm>
          <a:prstGeom prst="rect">
            <a:avLst/>
          </a:prstGeom>
          <a:solidFill>
            <a:srgbClr val="00A1DF"/>
          </a:solidFill>
          <a:ln>
            <a:solidFill>
              <a:srgbClr val="00A1D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724400" y="2743200"/>
            <a:ext cx="2362200" cy="403860"/>
          </a:xfrm>
          <a:prstGeom prst="rect">
            <a:avLst/>
          </a:prstGeom>
          <a:solidFill>
            <a:srgbClr val="00A1DF"/>
          </a:solidFill>
          <a:ln>
            <a:solidFill>
              <a:srgbClr val="00A1D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200400" y="2712720"/>
            <a:ext cx="1524000" cy="868680"/>
          </a:xfrm>
          <a:prstGeom prst="rect">
            <a:avLst/>
          </a:prstGeom>
          <a:solidFill>
            <a:srgbClr val="00A1DF"/>
          </a:solidFill>
          <a:ln>
            <a:solidFill>
              <a:srgbClr val="00A1D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057400" y="1371600"/>
            <a:ext cx="1143000" cy="5105400"/>
          </a:xfrm>
          <a:prstGeom prst="rect">
            <a:avLst/>
          </a:prstGeom>
          <a:solidFill>
            <a:srgbClr val="00A1DF"/>
          </a:solidFill>
          <a:ln>
            <a:solidFill>
              <a:srgbClr val="00A1D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541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Built Environment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 rotWithShape="1">
          <a:blip r:embed="rId3"/>
          <a:srcRect l="1476" t="19595" r="59747" b="11155"/>
          <a:stretch/>
        </p:blipFill>
        <p:spPr bwMode="auto">
          <a:xfrm>
            <a:off x="1828800" y="1143000"/>
            <a:ext cx="5638800" cy="54102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Rectangle 4"/>
          <p:cNvSpPr/>
          <p:nvPr/>
        </p:nvSpPr>
        <p:spPr>
          <a:xfrm>
            <a:off x="2895600" y="3962400"/>
            <a:ext cx="4495800" cy="2514600"/>
          </a:xfrm>
          <a:prstGeom prst="rect">
            <a:avLst/>
          </a:prstGeom>
          <a:solidFill>
            <a:srgbClr val="00A1DF"/>
          </a:solidFill>
          <a:ln>
            <a:solidFill>
              <a:srgbClr val="00A1D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905000" y="1295400"/>
            <a:ext cx="990600" cy="5181600"/>
          </a:xfrm>
          <a:prstGeom prst="rect">
            <a:avLst/>
          </a:prstGeom>
          <a:solidFill>
            <a:srgbClr val="00A1DF"/>
          </a:solidFill>
          <a:ln>
            <a:solidFill>
              <a:srgbClr val="00A1D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13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Takeaways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SNAP-Ed is an integral program within ADHS and Arizona’s fight against obesity</a:t>
            </a:r>
          </a:p>
          <a:p>
            <a:endParaRPr lang="en-US" dirty="0" smtClean="0"/>
          </a:p>
          <a:p>
            <a:r>
              <a:rPr lang="en-US" dirty="0" smtClean="0"/>
              <a:t>Don’t sell yourselves short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0495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85800" y="2895600"/>
            <a:ext cx="7772400" cy="1155700"/>
          </a:xfrm>
        </p:spPr>
        <p:txBody>
          <a:bodyPr/>
          <a:lstStyle/>
          <a:p>
            <a:pPr algn="ctr"/>
            <a:r>
              <a:rPr lang="en-US" dirty="0" smtClean="0"/>
              <a:t>SNAP-Ed Hidden Objectives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188858">
            <a:off x="800319" y="5456529"/>
            <a:ext cx="741803" cy="1411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19789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Bring Stability to the Program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 descr="C:\Users\martinsh\Pictures\ANnual Conference 2018\Pendulum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644535"/>
            <a:ext cx="5231297" cy="4375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86443" y="4635787"/>
            <a:ext cx="1447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rgbClr val="00A1DF"/>
                </a:solidFill>
              </a:rPr>
              <a:t>DE</a:t>
            </a:r>
            <a:endParaRPr lang="en-US" sz="5400" b="1" dirty="0">
              <a:solidFill>
                <a:srgbClr val="00A1D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934200" y="4666565"/>
            <a:ext cx="19317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rgbClr val="00A1DF"/>
                </a:solidFill>
              </a:rPr>
              <a:t>PSE</a:t>
            </a:r>
            <a:endParaRPr lang="en-US" sz="5400" b="1" dirty="0">
              <a:solidFill>
                <a:srgbClr val="00A1DF"/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188858">
            <a:off x="800319" y="5456529"/>
            <a:ext cx="741803" cy="1411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75315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 Capacity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State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dirty="0" smtClean="0"/>
              <a:t>Local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C:\Users\martinsh\Pictures\ANnual Conference 2018\Staffin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133600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martinsh\Pictures\ANnual Conference 2018\Training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2173266"/>
            <a:ext cx="2771775" cy="1647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martinsh\Pictures\ANnual Conference 2018\budget cut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6767" y="3821091"/>
            <a:ext cx="1971675" cy="2324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martinsh\Pictures\ANnual Conference 2018\Evaluation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850" y="4276725"/>
            <a:ext cx="2724150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188858">
            <a:off x="800319" y="5456529"/>
            <a:ext cx="741803" cy="1411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13720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Improve Visibility/Recognition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7" name="Picture 3" descr="C:\Users\martinsh\Pictures\ANnual Conference 2018\secre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665514"/>
            <a:ext cx="6180665" cy="3973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188858">
            <a:off x="800319" y="5456529"/>
            <a:ext cx="741803" cy="1411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16004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62000" y="2895600"/>
            <a:ext cx="7772400" cy="1155700"/>
          </a:xfrm>
        </p:spPr>
        <p:txBody>
          <a:bodyPr/>
          <a:lstStyle/>
          <a:p>
            <a:pPr algn="ctr"/>
            <a:r>
              <a:rPr lang="en-US" dirty="0" smtClean="0"/>
              <a:t>Vision Exercise</a:t>
            </a:r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188858">
            <a:off x="800319" y="5456529"/>
            <a:ext cx="741803" cy="1411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0431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AzDHS</a:t>
            </a:r>
            <a:r>
              <a:rPr lang="en-US" dirty="0" smtClean="0"/>
              <a:t> SNAP-Ed Vision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FFY2018 Annual Conference</a:t>
            </a:r>
          </a:p>
          <a:p>
            <a:r>
              <a:rPr lang="en-US" dirty="0" smtClean="0"/>
              <a:t>Stephanie Martinez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0654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Directions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Collect supplies</a:t>
            </a:r>
          </a:p>
          <a:p>
            <a:r>
              <a:rPr lang="en-US" dirty="0" smtClean="0"/>
              <a:t>Split </a:t>
            </a:r>
            <a:r>
              <a:rPr lang="en-US" dirty="0"/>
              <a:t>your paper into 3 sections</a:t>
            </a:r>
          </a:p>
          <a:p>
            <a:r>
              <a:rPr lang="en-US" dirty="0" smtClean="0"/>
              <a:t>Work with those at your table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533400" y="3581400"/>
            <a:ext cx="2590800" cy="1981200"/>
          </a:xfrm>
          <a:prstGeom prst="roundRect">
            <a:avLst/>
          </a:prstGeom>
          <a:solidFill>
            <a:srgbClr val="00A1D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6019800" y="3581400"/>
            <a:ext cx="2667000" cy="1981200"/>
          </a:xfrm>
          <a:prstGeom prst="roundRect">
            <a:avLst/>
          </a:prstGeom>
          <a:solidFill>
            <a:srgbClr val="00A1D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3276600" y="3578797"/>
            <a:ext cx="2590800" cy="1983707"/>
          </a:xfrm>
          <a:prstGeom prst="roundRect">
            <a:avLst/>
          </a:prstGeom>
          <a:solidFill>
            <a:srgbClr val="00A1D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188858">
            <a:off x="800319" y="5456529"/>
            <a:ext cx="741803" cy="1411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19585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Share Out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2971800" cy="639762"/>
          </a:xfrm>
        </p:spPr>
        <p:txBody>
          <a:bodyPr/>
          <a:lstStyle/>
          <a:p>
            <a:pPr algn="ctr"/>
            <a:r>
              <a:rPr lang="en-US" dirty="0" smtClean="0"/>
              <a:t>Current State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2971800" cy="3951288"/>
          </a:xfrm>
        </p:spPr>
        <p:txBody>
          <a:bodyPr/>
          <a:lstStyle/>
          <a:p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xfrm>
            <a:off x="5867400" y="1535113"/>
            <a:ext cx="2819400" cy="639762"/>
          </a:xfrm>
        </p:spPr>
        <p:txBody>
          <a:bodyPr/>
          <a:lstStyle/>
          <a:p>
            <a:pPr algn="ctr"/>
            <a:r>
              <a:rPr lang="en-US" dirty="0" smtClean="0"/>
              <a:t>Desired New Reality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5867400" y="2174875"/>
            <a:ext cx="2819400" cy="395128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533400" y="2209800"/>
            <a:ext cx="2895600" cy="3352800"/>
          </a:xfrm>
          <a:prstGeom prst="roundRect">
            <a:avLst/>
          </a:prstGeom>
          <a:solidFill>
            <a:srgbClr val="00A1D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5867400" y="2209800"/>
            <a:ext cx="2819400" cy="3352800"/>
          </a:xfrm>
          <a:prstGeom prst="roundRect">
            <a:avLst/>
          </a:prstGeom>
          <a:solidFill>
            <a:srgbClr val="00A1D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Arrow 10"/>
          <p:cNvSpPr/>
          <p:nvPr/>
        </p:nvSpPr>
        <p:spPr>
          <a:xfrm>
            <a:off x="3810000" y="2514600"/>
            <a:ext cx="1676400" cy="762000"/>
          </a:xfrm>
          <a:prstGeom prst="rightArrow">
            <a:avLst/>
          </a:prstGeom>
          <a:solidFill>
            <a:srgbClr val="00A1D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Arrow 11"/>
          <p:cNvSpPr/>
          <p:nvPr/>
        </p:nvSpPr>
        <p:spPr>
          <a:xfrm>
            <a:off x="3810000" y="3439682"/>
            <a:ext cx="1676400" cy="762000"/>
          </a:xfrm>
          <a:prstGeom prst="rightArrow">
            <a:avLst/>
          </a:prstGeom>
          <a:solidFill>
            <a:srgbClr val="00A1D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ight Arrow 12"/>
          <p:cNvSpPr/>
          <p:nvPr/>
        </p:nvSpPr>
        <p:spPr>
          <a:xfrm>
            <a:off x="3807864" y="4343400"/>
            <a:ext cx="1676400" cy="762000"/>
          </a:xfrm>
          <a:prstGeom prst="rightArrow">
            <a:avLst/>
          </a:prstGeom>
          <a:solidFill>
            <a:srgbClr val="00A1D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188858">
            <a:off x="800319" y="5456529"/>
            <a:ext cx="741803" cy="1411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32512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762000" y="2895600"/>
            <a:ext cx="7772400" cy="1155700"/>
          </a:xfrm>
        </p:spPr>
        <p:txBody>
          <a:bodyPr/>
          <a:lstStyle/>
          <a:p>
            <a:pPr algn="ctr"/>
            <a:r>
              <a:rPr lang="en-US" dirty="0" smtClean="0"/>
              <a:t>Thank </a:t>
            </a:r>
            <a:r>
              <a:rPr lang="en-US" dirty="0" err="1" smtClean="0"/>
              <a:t>yoU</a:t>
            </a:r>
            <a:r>
              <a:rPr lang="en-US" dirty="0" smtClean="0"/>
              <a:t>!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62000" y="3962400"/>
            <a:ext cx="7772400" cy="1195387"/>
          </a:xfrm>
        </p:spPr>
        <p:txBody>
          <a:bodyPr/>
          <a:lstStyle/>
          <a:p>
            <a:pPr algn="ctr"/>
            <a:r>
              <a:rPr lang="en-US" dirty="0" smtClean="0"/>
              <a:t>Stephanie H. Martinez</a:t>
            </a:r>
          </a:p>
          <a:p>
            <a:pPr algn="ctr"/>
            <a:r>
              <a:rPr lang="en-US" dirty="0" smtClean="0">
                <a:hlinkClick r:id="rId2"/>
              </a:rPr>
              <a:t>Stephanie.Martinez@azdhs.gov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3043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Understand SNAP-Ed’s </a:t>
            </a:r>
            <a:r>
              <a:rPr lang="en-US" dirty="0"/>
              <a:t>role in the Arizona Health Improvement Plan's fight to reduce obesity rates 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Understand the </a:t>
            </a:r>
            <a:r>
              <a:rPr lang="en-US" dirty="0"/>
              <a:t>“hidden” objectives of the FFY2016-2020 scope of </a:t>
            </a:r>
            <a:r>
              <a:rPr lang="en-US" dirty="0" smtClean="0"/>
              <a:t>services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1089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85800" y="2895600"/>
            <a:ext cx="7772400" cy="1155700"/>
          </a:xfrm>
        </p:spPr>
        <p:txBody>
          <a:bodyPr/>
          <a:lstStyle/>
          <a:p>
            <a:pPr algn="ctr"/>
            <a:r>
              <a:rPr lang="en-US" dirty="0" smtClean="0"/>
              <a:t>State level goals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780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AZ SNAP-Ed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dirty="0" smtClean="0"/>
              <a:t>Increase the proportion of SNAP recipients/eligibles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who </a:t>
            </a:r>
            <a:r>
              <a:rPr lang="en-US" dirty="0"/>
              <a:t>meet dietary recommendations for </a:t>
            </a:r>
            <a:r>
              <a:rPr lang="en-US" b="1" dirty="0">
                <a:solidFill>
                  <a:srgbClr val="00A1DF"/>
                </a:solidFill>
              </a:rPr>
              <a:t>fruit and vegetable </a:t>
            </a:r>
            <a:r>
              <a:rPr lang="en-US" b="1" dirty="0" smtClean="0">
                <a:solidFill>
                  <a:srgbClr val="00A1DF"/>
                </a:solidFill>
              </a:rPr>
              <a:t>consumption</a:t>
            </a:r>
            <a:r>
              <a:rPr lang="en-US" dirty="0" smtClean="0"/>
              <a:t>.</a:t>
            </a:r>
          </a:p>
          <a:p>
            <a:pPr marL="914400" lvl="1" indent="-514350">
              <a:buFont typeface="+mj-lt"/>
              <a:buAutoNum type="arabicPeriod"/>
            </a:pPr>
            <a:endParaRPr lang="en-US" dirty="0" smtClean="0"/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who </a:t>
            </a:r>
            <a:r>
              <a:rPr lang="en-US" dirty="0"/>
              <a:t>meet dietary recommendations for calcium by consuming </a:t>
            </a:r>
            <a:r>
              <a:rPr lang="en-US" b="1" dirty="0">
                <a:solidFill>
                  <a:srgbClr val="00A1DF"/>
                </a:solidFill>
              </a:rPr>
              <a:t>low-fat or fat-free </a:t>
            </a:r>
            <a:r>
              <a:rPr lang="en-US" b="1" dirty="0" smtClean="0">
                <a:solidFill>
                  <a:srgbClr val="00A1DF"/>
                </a:solidFill>
              </a:rPr>
              <a:t>dairy</a:t>
            </a:r>
            <a:r>
              <a:rPr lang="en-US" dirty="0" smtClean="0"/>
              <a:t>.</a:t>
            </a:r>
          </a:p>
          <a:p>
            <a:pPr marL="914400" lvl="1" indent="-514350">
              <a:buFont typeface="+mj-lt"/>
              <a:buAutoNum type="arabicPeriod"/>
            </a:pPr>
            <a:endParaRPr lang="en-US" b="1" dirty="0"/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who </a:t>
            </a:r>
            <a:r>
              <a:rPr lang="en-US" dirty="0"/>
              <a:t>consume half their grains as </a:t>
            </a:r>
            <a:r>
              <a:rPr lang="en-US" b="1" dirty="0">
                <a:solidFill>
                  <a:srgbClr val="00A1DF"/>
                </a:solidFill>
              </a:rPr>
              <a:t>whole </a:t>
            </a:r>
            <a:r>
              <a:rPr lang="en-US" b="1" dirty="0" smtClean="0">
                <a:solidFill>
                  <a:srgbClr val="00A1DF"/>
                </a:solidFill>
              </a:rPr>
              <a:t>grains</a:t>
            </a:r>
            <a:r>
              <a:rPr lang="en-US" dirty="0" smtClean="0"/>
              <a:t>.</a:t>
            </a:r>
          </a:p>
          <a:p>
            <a:pPr marL="914400" lvl="1" indent="-514350">
              <a:buFont typeface="+mj-lt"/>
              <a:buAutoNum type="arabicPeriod"/>
            </a:pPr>
            <a:endParaRPr lang="en-US" dirty="0" smtClean="0"/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(children) </a:t>
            </a:r>
            <a:r>
              <a:rPr lang="en-US" dirty="0"/>
              <a:t>who participate in cumulative intermittent </a:t>
            </a:r>
            <a:r>
              <a:rPr lang="en-US" b="1" dirty="0">
                <a:solidFill>
                  <a:srgbClr val="00A1DF"/>
                </a:solidFill>
              </a:rPr>
              <a:t>physical activity </a:t>
            </a:r>
            <a:r>
              <a:rPr lang="en-US" dirty="0"/>
              <a:t>for 60 minutes a </a:t>
            </a:r>
            <a:r>
              <a:rPr lang="en-US" dirty="0" smtClean="0"/>
              <a:t>day.</a:t>
            </a:r>
          </a:p>
          <a:p>
            <a:pPr marL="914400" lvl="1" indent="-514350">
              <a:buFont typeface="+mj-lt"/>
              <a:buAutoNum type="arabicPeriod"/>
            </a:pPr>
            <a:endParaRPr lang="en-US" dirty="0" smtClean="0"/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(adults) </a:t>
            </a:r>
            <a:r>
              <a:rPr lang="en-US" dirty="0"/>
              <a:t>who engage regularly, preferable daily, in moderate or vigorous </a:t>
            </a:r>
            <a:r>
              <a:rPr lang="en-US" b="1" dirty="0">
                <a:solidFill>
                  <a:srgbClr val="00A1DF"/>
                </a:solidFill>
              </a:rPr>
              <a:t>physical </a:t>
            </a:r>
            <a:r>
              <a:rPr lang="en-US" b="1" dirty="0" smtClean="0">
                <a:solidFill>
                  <a:srgbClr val="00A1DF"/>
                </a:solidFill>
              </a:rPr>
              <a:t>activity</a:t>
            </a:r>
            <a:r>
              <a:rPr lang="en-US" dirty="0" smtClean="0"/>
              <a:t>.</a:t>
            </a:r>
          </a:p>
          <a:p>
            <a:pPr marL="914400" lvl="1" indent="-514350">
              <a:buFont typeface="+mj-lt"/>
              <a:buAutoNum type="arabicPeriod"/>
            </a:pPr>
            <a:endParaRPr lang="en-US" dirty="0" smtClean="0"/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(infants) </a:t>
            </a:r>
            <a:r>
              <a:rPr lang="en-US" dirty="0"/>
              <a:t>who are </a:t>
            </a:r>
            <a:r>
              <a:rPr lang="en-US" b="1" dirty="0">
                <a:solidFill>
                  <a:srgbClr val="00A1DF"/>
                </a:solidFill>
              </a:rPr>
              <a:t>breastfed</a:t>
            </a:r>
            <a:r>
              <a:rPr lang="en-US" dirty="0"/>
              <a:t> at one (1) year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5049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BNPA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lvl="0" indent="-514350">
              <a:buFont typeface="+mj-lt"/>
              <a:buAutoNum type="arabicPeriod"/>
            </a:pPr>
            <a:r>
              <a:rPr lang="en-US" dirty="0"/>
              <a:t>Increase the initiation, duration, and exclusivity of breastfeeding;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Improve nutrition and decrease hunger;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Increase physical activity and reduce sedentary behaviors; and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Reduce obesity and overweight.</a:t>
            </a:r>
          </a:p>
        </p:txBody>
      </p:sp>
      <p:sp>
        <p:nvSpPr>
          <p:cNvPr id="4" name="5-Point Star 3"/>
          <p:cNvSpPr/>
          <p:nvPr/>
        </p:nvSpPr>
        <p:spPr>
          <a:xfrm>
            <a:off x="8077200" y="4419600"/>
            <a:ext cx="457200" cy="381000"/>
          </a:xfrm>
          <a:prstGeom prst="star5">
            <a:avLst/>
          </a:prstGeom>
          <a:solidFill>
            <a:srgbClr val="00A1DF"/>
          </a:solidFill>
          <a:ln>
            <a:solidFill>
              <a:srgbClr val="00A1D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5-Point Star 4"/>
          <p:cNvSpPr/>
          <p:nvPr/>
        </p:nvSpPr>
        <p:spPr>
          <a:xfrm>
            <a:off x="8077200" y="3429000"/>
            <a:ext cx="457200" cy="381000"/>
          </a:xfrm>
          <a:prstGeom prst="star5">
            <a:avLst/>
          </a:prstGeom>
          <a:solidFill>
            <a:srgbClr val="00A1DF"/>
          </a:solidFill>
          <a:ln>
            <a:solidFill>
              <a:srgbClr val="00A1D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5-Point Star 5"/>
          <p:cNvSpPr/>
          <p:nvPr/>
        </p:nvSpPr>
        <p:spPr>
          <a:xfrm>
            <a:off x="8077200" y="2743200"/>
            <a:ext cx="457200" cy="381000"/>
          </a:xfrm>
          <a:prstGeom prst="star5">
            <a:avLst/>
          </a:prstGeom>
          <a:solidFill>
            <a:srgbClr val="00A1DF"/>
          </a:solidFill>
          <a:ln>
            <a:solidFill>
              <a:srgbClr val="00A1D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5-Point Star 6"/>
          <p:cNvSpPr/>
          <p:nvPr/>
        </p:nvSpPr>
        <p:spPr>
          <a:xfrm>
            <a:off x="8077200" y="1699365"/>
            <a:ext cx="457200" cy="381000"/>
          </a:xfrm>
          <a:prstGeom prst="star5">
            <a:avLst/>
          </a:prstGeom>
          <a:solidFill>
            <a:srgbClr val="00A1DF"/>
          </a:solidFill>
          <a:ln>
            <a:solidFill>
              <a:srgbClr val="00A1D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274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ADHS Strategic Map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 rotWithShape="1">
          <a:blip r:embed="rId3"/>
          <a:srcRect l="31854" t="17045" r="33245" b="2954"/>
          <a:stretch/>
        </p:blipFill>
        <p:spPr bwMode="auto">
          <a:xfrm>
            <a:off x="2362200" y="1219200"/>
            <a:ext cx="4343400" cy="5334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Rectangle 4"/>
          <p:cNvSpPr/>
          <p:nvPr/>
        </p:nvSpPr>
        <p:spPr>
          <a:xfrm>
            <a:off x="2514600" y="4876800"/>
            <a:ext cx="4191000" cy="1600200"/>
          </a:xfrm>
          <a:prstGeom prst="rect">
            <a:avLst/>
          </a:prstGeom>
          <a:solidFill>
            <a:srgbClr val="00A1DF"/>
          </a:solidFill>
          <a:ln>
            <a:solidFill>
              <a:srgbClr val="00A1D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610100" y="2971800"/>
            <a:ext cx="2095500" cy="1371600"/>
          </a:xfrm>
          <a:prstGeom prst="rect">
            <a:avLst/>
          </a:prstGeom>
          <a:solidFill>
            <a:srgbClr val="00A1DF"/>
          </a:solidFill>
          <a:ln>
            <a:solidFill>
              <a:srgbClr val="00A1D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562350" y="3886200"/>
            <a:ext cx="1047750" cy="990600"/>
          </a:xfrm>
          <a:prstGeom prst="rect">
            <a:avLst/>
          </a:prstGeom>
          <a:solidFill>
            <a:srgbClr val="00A1DF"/>
          </a:solidFill>
          <a:ln>
            <a:solidFill>
              <a:srgbClr val="00A1D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514600" y="4381500"/>
            <a:ext cx="1017270" cy="495300"/>
          </a:xfrm>
          <a:prstGeom prst="rect">
            <a:avLst/>
          </a:prstGeom>
          <a:solidFill>
            <a:srgbClr val="00A1DF"/>
          </a:solidFill>
          <a:ln>
            <a:solidFill>
              <a:srgbClr val="00A1D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514600" y="2971800"/>
            <a:ext cx="1047750" cy="457200"/>
          </a:xfrm>
          <a:prstGeom prst="rect">
            <a:avLst/>
          </a:prstGeom>
          <a:solidFill>
            <a:srgbClr val="00A1DF"/>
          </a:solidFill>
          <a:ln>
            <a:solidFill>
              <a:srgbClr val="00A1D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792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Az Health Improvement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is it?</a:t>
            </a:r>
          </a:p>
          <a:p>
            <a:r>
              <a:rPr lang="en-US" dirty="0" smtClean="0"/>
              <a:t>Goals:</a:t>
            </a:r>
          </a:p>
          <a:p>
            <a:pPr lvl="1"/>
            <a:r>
              <a:rPr lang="en-US" b="1" dirty="0" smtClean="0"/>
              <a:t>Healthy People</a:t>
            </a:r>
            <a:r>
              <a:rPr lang="en-US" dirty="0" smtClean="0"/>
              <a:t>: Interventions at the </a:t>
            </a:r>
            <a:r>
              <a:rPr lang="en-US" u="sng" dirty="0" smtClean="0"/>
              <a:t>individual level</a:t>
            </a:r>
            <a:r>
              <a:rPr lang="en-US" dirty="0" smtClean="0"/>
              <a:t>, targeting individual behavior and making healthy choices</a:t>
            </a:r>
          </a:p>
          <a:p>
            <a:pPr lvl="1"/>
            <a:r>
              <a:rPr lang="en-US" b="1" dirty="0" smtClean="0"/>
              <a:t>Healthy Communities</a:t>
            </a:r>
            <a:r>
              <a:rPr lang="en-US" dirty="0" smtClean="0"/>
              <a:t>: Interventions at the </a:t>
            </a:r>
            <a:r>
              <a:rPr lang="en-US" u="sng" dirty="0" smtClean="0"/>
              <a:t>community or society level</a:t>
            </a:r>
            <a:r>
              <a:rPr lang="en-US" dirty="0" smtClean="0"/>
              <a:t>, targeting PSE approaches that shape the communities in which we live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8381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Arizona’s Leading Health Priorities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43681"/>
            <a:ext cx="40386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Access to Care*</a:t>
            </a:r>
          </a:p>
          <a:p>
            <a:r>
              <a:rPr lang="en-US" dirty="0" smtClean="0">
                <a:solidFill>
                  <a:srgbClr val="00A1DF"/>
                </a:solidFill>
              </a:rPr>
              <a:t>Built Environment*</a:t>
            </a:r>
          </a:p>
          <a:p>
            <a:r>
              <a:rPr lang="en-US" dirty="0" smtClean="0"/>
              <a:t>Cancer</a:t>
            </a:r>
          </a:p>
          <a:p>
            <a:r>
              <a:rPr lang="en-US" dirty="0" smtClean="0"/>
              <a:t>Chronic Lower Respiratory Disease &amp; Asthma</a:t>
            </a:r>
          </a:p>
          <a:p>
            <a:r>
              <a:rPr lang="en-US" dirty="0" smtClean="0"/>
              <a:t>Diabetes</a:t>
            </a:r>
          </a:p>
          <a:p>
            <a:r>
              <a:rPr lang="en-US" dirty="0"/>
              <a:t>Healthcare-Associated Infections</a:t>
            </a:r>
          </a:p>
          <a:p>
            <a:r>
              <a:rPr lang="en-US" dirty="0" smtClean="0"/>
              <a:t>Heart Disease/Stroke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648200" y="1443681"/>
            <a:ext cx="40386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Maternal &amp; Child Health</a:t>
            </a:r>
          </a:p>
          <a:p>
            <a:r>
              <a:rPr lang="en-US" dirty="0" smtClean="0"/>
              <a:t>Mental Health</a:t>
            </a:r>
          </a:p>
          <a:p>
            <a:r>
              <a:rPr lang="en-US" dirty="0" smtClean="0">
                <a:solidFill>
                  <a:srgbClr val="00A1DF"/>
                </a:solidFill>
              </a:rPr>
              <a:t>Obesity</a:t>
            </a:r>
          </a:p>
          <a:p>
            <a:r>
              <a:rPr lang="en-US" dirty="0" smtClean="0"/>
              <a:t>Oral Health</a:t>
            </a:r>
          </a:p>
          <a:p>
            <a:r>
              <a:rPr lang="en-US" dirty="0" smtClean="0">
                <a:solidFill>
                  <a:srgbClr val="00A1DF"/>
                </a:solidFill>
              </a:rPr>
              <a:t>School Health*</a:t>
            </a:r>
          </a:p>
          <a:p>
            <a:r>
              <a:rPr lang="en-US" dirty="0" smtClean="0"/>
              <a:t>Substance Abuse</a:t>
            </a:r>
          </a:p>
          <a:p>
            <a:r>
              <a:rPr lang="en-US" dirty="0" smtClean="0"/>
              <a:t>Tobacco</a:t>
            </a:r>
          </a:p>
          <a:p>
            <a:r>
              <a:rPr lang="en-US" dirty="0" smtClean="0"/>
              <a:t>Unintentional Injury</a:t>
            </a:r>
          </a:p>
          <a:p>
            <a:r>
              <a:rPr lang="en-US" dirty="0" smtClean="0"/>
              <a:t>Worksite Wellness*</a:t>
            </a:r>
          </a:p>
        </p:txBody>
      </p:sp>
    </p:spTree>
    <p:extLst>
      <p:ext uri="{BB962C8B-B14F-4D97-AF65-F5344CB8AC3E}">
        <p14:creationId xmlns:p14="http://schemas.microsoft.com/office/powerpoint/2010/main" val="1852306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117</TotalTime>
  <Words>369</Words>
  <Application>Microsoft Office PowerPoint</Application>
  <PresentationFormat>On-screen Show (4:3)</PresentationFormat>
  <Paragraphs>108</Paragraphs>
  <Slides>22</Slides>
  <Notes>20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2018 Annual Conference</vt:lpstr>
      <vt:lpstr>AzDHS SNAP-Ed Vision</vt:lpstr>
      <vt:lpstr>Objective</vt:lpstr>
      <vt:lpstr>State level goals</vt:lpstr>
      <vt:lpstr>AZ SNAP-Ed Goals</vt:lpstr>
      <vt:lpstr>BNPA Goals</vt:lpstr>
      <vt:lpstr>ADHS Strategic Map</vt:lpstr>
      <vt:lpstr>Az Health Improvement Plan</vt:lpstr>
      <vt:lpstr>Arizona’s Leading Health Priorities</vt:lpstr>
      <vt:lpstr>Action Plan Development</vt:lpstr>
      <vt:lpstr>Obesity</vt:lpstr>
      <vt:lpstr>School Health</vt:lpstr>
      <vt:lpstr>Built Environment</vt:lpstr>
      <vt:lpstr>Takeaways</vt:lpstr>
      <vt:lpstr>SNAP-Ed Hidden Objectives</vt:lpstr>
      <vt:lpstr>Bring Stability to the Program</vt:lpstr>
      <vt:lpstr>Build Capacity</vt:lpstr>
      <vt:lpstr>Improve Visibility/Recognition</vt:lpstr>
      <vt:lpstr>Vision Exercise</vt:lpstr>
      <vt:lpstr>Directions</vt:lpstr>
      <vt:lpstr>Share Out</vt:lpstr>
      <vt:lpstr>Thank yoU!</vt:lpstr>
    </vt:vector>
  </TitlesOfParts>
  <Company>Arizona Department of Health Services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Susan Briody</dc:creator>
  <cp:lastModifiedBy>Stephanie Martinez</cp:lastModifiedBy>
  <cp:revision>13</cp:revision>
  <dcterms:created xsi:type="dcterms:W3CDTF">2017-10-31T20:33:22Z</dcterms:created>
  <dcterms:modified xsi:type="dcterms:W3CDTF">2018-04-06T14:38:11Z</dcterms:modified>
</cp:coreProperties>
</file>