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7" r:id="rId29"/>
    <p:sldId id="284" r:id="rId30"/>
    <p:sldId id="285" r:id="rId31"/>
    <p:sldId id="286" r:id="rId32"/>
    <p:sldId id="288" r:id="rId33"/>
    <p:sldId id="289"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1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9928" autoAdjust="0"/>
  </p:normalViewPr>
  <p:slideViewPr>
    <p:cSldViewPr>
      <p:cViewPr varScale="1">
        <p:scale>
          <a:sx n="52" d="100"/>
          <a:sy n="52" d="100"/>
        </p:scale>
        <p:origin x="-2338"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CFEF79-C0F8-4A53-B777-C5AB01A5BF19}" type="datetimeFigureOut">
              <a:rPr lang="en-US" smtClean="0"/>
              <a:t>4/3/2018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F5A27D-38A5-4B3A-8B7F-19B86B5C3866}" type="slidenum">
              <a:rPr lang="en-US" smtClean="0"/>
              <a:t>‹#›</a:t>
            </a:fld>
            <a:endParaRPr lang="en-US"/>
          </a:p>
        </p:txBody>
      </p:sp>
    </p:spTree>
    <p:extLst>
      <p:ext uri="{BB962C8B-B14F-4D97-AF65-F5344CB8AC3E}">
        <p14:creationId xmlns:p14="http://schemas.microsoft.com/office/powerpoint/2010/main" val="2047612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2</a:t>
            </a:fld>
            <a:endParaRPr lang="en-US"/>
          </a:p>
        </p:txBody>
      </p:sp>
    </p:spTree>
    <p:extLst>
      <p:ext uri="{BB962C8B-B14F-4D97-AF65-F5344CB8AC3E}">
        <p14:creationId xmlns:p14="http://schemas.microsoft.com/office/powerpoint/2010/main" val="13802060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may be a significant need that until addressed</a:t>
            </a:r>
            <a:r>
              <a:rPr lang="en-US" baseline="0" dirty="0" smtClean="0"/>
              <a:t> could prevent them moving forward with implementation of the standards.</a:t>
            </a:r>
          </a:p>
          <a:p>
            <a:endParaRPr lang="en-US" baseline="0" dirty="0" smtClean="0"/>
          </a:p>
          <a:p>
            <a:r>
              <a:rPr lang="en-US" baseline="0" dirty="0" smtClean="0"/>
              <a:t>If behavioral issues – maybe provide TA around effective ways to use PA or address dietary accommodations.</a:t>
            </a:r>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17</a:t>
            </a:fld>
            <a:endParaRPr lang="en-US"/>
          </a:p>
        </p:txBody>
      </p:sp>
    </p:spTree>
    <p:extLst>
      <p:ext uri="{BB962C8B-B14F-4D97-AF65-F5344CB8AC3E}">
        <p14:creationId xmlns:p14="http://schemas.microsoft.com/office/powerpoint/2010/main" val="1372401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18</a:t>
            </a:fld>
            <a:endParaRPr lang="en-US"/>
          </a:p>
        </p:txBody>
      </p:sp>
    </p:spTree>
    <p:extLst>
      <p:ext uri="{BB962C8B-B14F-4D97-AF65-F5344CB8AC3E}">
        <p14:creationId xmlns:p14="http://schemas.microsoft.com/office/powerpoint/2010/main" val="1372401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Breastfeeding standard = “facilities” to support</a:t>
            </a:r>
            <a:r>
              <a:rPr lang="en-US" baseline="0" dirty="0" smtClean="0"/>
              <a:t> BF.</a:t>
            </a:r>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19</a:t>
            </a:fld>
            <a:endParaRPr lang="en-US"/>
          </a:p>
        </p:txBody>
      </p:sp>
    </p:spTree>
    <p:extLst>
      <p:ext uri="{BB962C8B-B14F-4D97-AF65-F5344CB8AC3E}">
        <p14:creationId xmlns:p14="http://schemas.microsoft.com/office/powerpoint/2010/main" val="1372401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ADHS is in the very early stages of looking at updating the Empower Standards… and while the purpose of this round of research did NOT include suggestions to updating</a:t>
            </a:r>
            <a:r>
              <a:rPr lang="en-US" baseline="0" dirty="0" smtClean="0"/>
              <a:t> the standards, valuable information was provided.</a:t>
            </a:r>
            <a:endParaRPr lang="en-US" dirty="0" smtClean="0"/>
          </a:p>
          <a:p>
            <a:endParaRPr lang="en-US" dirty="0" smtClean="0"/>
          </a:p>
          <a:p>
            <a:r>
              <a:rPr lang="en-US" dirty="0" smtClean="0"/>
              <a:t>Even when looking at the</a:t>
            </a:r>
            <a:r>
              <a:rPr lang="en-US" baseline="0" dirty="0" smtClean="0"/>
              <a:t> recommendations or suggested changes to the standards, there are clear misconceptions of the standards. As previously mentioned, people feel they aren’t relevant to them… some people said you can’t find 100% juice unless you juice it yourself.</a:t>
            </a:r>
          </a:p>
          <a:p>
            <a:endParaRPr lang="en-US" baseline="0" dirty="0" smtClean="0"/>
          </a:p>
          <a:p>
            <a:r>
              <a:rPr lang="en-US" baseline="0" dirty="0" smtClean="0"/>
              <a:t>When looking at the new standards, you can see recommendations are aligning with the WSCC model… this makes perfect sense especially in school settings.</a:t>
            </a:r>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20</a:t>
            </a:fld>
            <a:endParaRPr lang="en-US"/>
          </a:p>
        </p:txBody>
      </p:sp>
    </p:spTree>
    <p:extLst>
      <p:ext uri="{BB962C8B-B14F-4D97-AF65-F5344CB8AC3E}">
        <p14:creationId xmlns:p14="http://schemas.microsoft.com/office/powerpoint/2010/main" val="16992207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Learning</a:t>
            </a:r>
            <a:r>
              <a:rPr lang="en-US" sz="1200" baseline="0" dirty="0" smtClean="0">
                <a:latin typeface="Arial" panose="020B0604020202020204" pitchFamily="34" charset="0"/>
                <a:cs typeface="Arial" panose="020B0604020202020204" pitchFamily="34" charset="0"/>
              </a:rPr>
              <a:t> about Empower:</a:t>
            </a:r>
            <a:endParaRPr lang="en-US" sz="1200" dirty="0" smtClean="0">
              <a:latin typeface="Arial" panose="020B0604020202020204" pitchFamily="34" charset="0"/>
              <a:cs typeface="Arial" panose="020B0604020202020204" pitchFamily="34" charset="0"/>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Directors learned about the Empower Program in a variety of ways, and have different experiences regarding the amount of ongoing communication they receive. Some remember getting lots of materials, while others report getting the Empower Guidelines, but little else. Most directors acknowledge that the reduced licensing fee was a BIG motivator in adopting the Empower Standards. </a:t>
            </a:r>
          </a:p>
          <a:p>
            <a:endParaRPr lang="en-US" dirty="0" smtClean="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Most teachers / staff hear about Empower at their job via their directors, or by seeing posters and brochures. A few have received training at seminars or other conferences.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Training Received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Some directors feel there are too many training opportunities, in general, explaining that it is difficult to get to all of them. However, others said they would like more hands-on training on Empower, with some saying it would be great to have someone come to their site. Still others, who have long tenures, are looking for something new in the way of Empower training. Directors report that they try to disseminate information to staff, but admit they are not always diligent about doing so. Some remember to communicate Empower news and updates regularly, while others are less proactive and still others report they share materials remotely (e.g., forwarding emails, posting). Some communicate the information but do not mention Empower by name. **personal preference of what will work**</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Teachers / staff report getting training via a variety of sources: their bosses, a point person or “lead,” on their own online, or at training sessions.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22</a:t>
            </a:fld>
            <a:endParaRPr lang="en-US"/>
          </a:p>
        </p:txBody>
      </p:sp>
    </p:spTree>
    <p:extLst>
      <p:ext uri="{BB962C8B-B14F-4D97-AF65-F5344CB8AC3E}">
        <p14:creationId xmlns:p14="http://schemas.microsoft.com/office/powerpoint/2010/main" val="14931745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a:t>
            </a:r>
            <a:r>
              <a:rPr lang="en-US" baseline="0" dirty="0" smtClean="0"/>
              <a:t>t teachers/staff did not remember seeing the Empower Guidebook, but Directors were more likely to remember seeing the materials. In most cases directors misplaces the materials, wished they were updated more often, or felt school aged students were not represented well enough.</a:t>
            </a:r>
          </a:p>
          <a:p>
            <a:endParaRPr lang="en-US" baseline="0" dirty="0" smtClean="0"/>
          </a:p>
          <a:p>
            <a:r>
              <a:rPr lang="en-US" baseline="0" dirty="0" smtClean="0"/>
              <a:t>Many participants admitted to not using the physical materials and recommended they be made available on the program website.</a:t>
            </a:r>
          </a:p>
          <a:p>
            <a:endParaRPr lang="en-US" baseline="0" dirty="0" smtClean="0"/>
          </a:p>
          <a:p>
            <a:r>
              <a:rPr lang="en-US" baseline="0" dirty="0" smtClean="0"/>
              <a:t>Overall, participants agreed that superhero imagery is current and attracts kids of all ages and feel that the materials are colorful and fun and attract attention… but they do become “noise” after awhile when new ones aren’t available.</a:t>
            </a:r>
          </a:p>
          <a:p>
            <a:endParaRPr lang="en-US" baseline="0" dirty="0" smtClean="0"/>
          </a:p>
          <a:p>
            <a:r>
              <a:rPr lang="en-US" baseline="0" dirty="0" smtClean="0"/>
              <a:t>Suggested changes include: ensuring different demographics are used in the imagery, there is a process to replace materials.</a:t>
            </a:r>
          </a:p>
          <a:p>
            <a:endParaRPr lang="en-US" baseline="0" dirty="0" smtClean="0"/>
          </a:p>
          <a:p>
            <a:r>
              <a:rPr lang="en-US" baseline="0" dirty="0" smtClean="0"/>
              <a:t>Directors also shared it would be helpful for them to know PRIOR to new materials going out… as they are not necessarily at every location and will follow up with staff once they know items are going out.</a:t>
            </a:r>
          </a:p>
          <a:p>
            <a:endParaRPr lang="en-US" baseline="0" dirty="0" smtClean="0"/>
          </a:p>
          <a:p>
            <a:r>
              <a:rPr lang="en-US" baseline="0" dirty="0" smtClean="0"/>
              <a:t>Many suggested it would be great if Empower had a newsletter… which we do. SO helping to promote the newsletter to your early childhood staff would be great! And if you aren’t signed up, you should. Visit theempowerpack.org and click on the email sign up button.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24</a:t>
            </a:fld>
            <a:endParaRPr lang="en-US"/>
          </a:p>
        </p:txBody>
      </p:sp>
    </p:spTree>
    <p:extLst>
      <p:ext uri="{BB962C8B-B14F-4D97-AF65-F5344CB8AC3E}">
        <p14:creationId xmlns:p14="http://schemas.microsoft.com/office/powerpoint/2010/main" val="469828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Almost everyone mentioned that more training and engagement with the program was needed. Someone even recommended presenting to the school district about Empower so they would be more aware of what the OOST providers are doing to support health.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Increasing awareness of resources, updating materials, and including more hands-on interactions with Empower staff would be well-received. Licensing is the compliance body</a:t>
            </a:r>
            <a:r>
              <a:rPr lang="en-US" sz="1200" baseline="0" dirty="0" smtClean="0">
                <a:latin typeface="Arial" panose="020B0604020202020204" pitchFamily="34" charset="0"/>
                <a:cs typeface="Arial" panose="020B0604020202020204" pitchFamily="34" charset="0"/>
              </a:rPr>
              <a:t> for Empower implementation, but there aren’t a lot of opportunities to touch base about how they are implementing empower, TA for trouble shooting problems, or celebrations of improvements.</a:t>
            </a: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SNAP-Ed can be the “face” providers</a:t>
            </a:r>
            <a:r>
              <a:rPr lang="en-US" sz="1200" baseline="0" dirty="0" smtClean="0">
                <a:latin typeface="Arial" panose="020B0604020202020204" pitchFamily="34" charset="0"/>
                <a:cs typeface="Arial" panose="020B0604020202020204" pitchFamily="34" charset="0"/>
              </a:rPr>
              <a:t> associate with Empower… help keep Empower top of mind and let them know how they can improve, offer guidance, communicate Empower related information, etc. We can help make the connections between what staff are doing in their classrooms to the Empower standards.</a:t>
            </a:r>
            <a:endParaRPr lang="en-US" sz="1200" dirty="0" smtClean="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26</a:t>
            </a:fld>
            <a:endParaRPr lang="en-US"/>
          </a:p>
        </p:txBody>
      </p:sp>
    </p:spTree>
    <p:extLst>
      <p:ext uri="{BB962C8B-B14F-4D97-AF65-F5344CB8AC3E}">
        <p14:creationId xmlns:p14="http://schemas.microsoft.com/office/powerpoint/2010/main" val="3502064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endParaRPr lang="en-US" dirty="0" smtClean="0"/>
          </a:p>
          <a:p>
            <a:endParaRPr lang="en-US" dirty="0" smtClean="0"/>
          </a:p>
          <a:p>
            <a:endParaRPr lang="en-US" dirty="0" smtClean="0"/>
          </a:p>
          <a:p>
            <a:r>
              <a:rPr lang="en-US" dirty="0" smtClean="0"/>
              <a:t>What are</a:t>
            </a:r>
            <a:r>
              <a:rPr lang="en-US" baseline="0" dirty="0" smtClean="0"/>
              <a:t> you nervous about… what causes hesitation?</a:t>
            </a:r>
            <a:endParaRPr lang="en-US" dirty="0"/>
          </a:p>
        </p:txBody>
      </p:sp>
      <p:sp>
        <p:nvSpPr>
          <p:cNvPr id="4" name="Slide Number Placeholder 3"/>
          <p:cNvSpPr>
            <a:spLocks noGrp="1"/>
          </p:cNvSpPr>
          <p:nvPr>
            <p:ph type="sldNum" sz="quarter" idx="10"/>
          </p:nvPr>
        </p:nvSpPr>
        <p:spPr/>
        <p:txBody>
          <a:bodyPr/>
          <a:lstStyle/>
          <a:p>
            <a:fld id="{55F5A27D-38A5-4B3A-8B7F-19B86B5C3866}" type="slidenum">
              <a:rPr lang="en-US" smtClean="0"/>
              <a:t>28</a:t>
            </a:fld>
            <a:endParaRPr lang="en-US"/>
          </a:p>
        </p:txBody>
      </p:sp>
    </p:spTree>
    <p:extLst>
      <p:ext uri="{BB962C8B-B14F-4D97-AF65-F5344CB8AC3E}">
        <p14:creationId xmlns:p14="http://schemas.microsoft.com/office/powerpoint/2010/main" val="42778347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missing from Empower that</a:t>
            </a:r>
            <a:r>
              <a:rPr lang="en-US" baseline="0" dirty="0" smtClean="0"/>
              <a:t> can be found in other models or health based standards/initiatives?</a:t>
            </a:r>
            <a:endParaRPr lang="en-US" dirty="0" smtClean="0"/>
          </a:p>
          <a:p>
            <a:endParaRPr lang="en-US" dirty="0" smtClean="0"/>
          </a:p>
          <a:p>
            <a:endParaRPr lang="en-US" dirty="0" smtClean="0"/>
          </a:p>
          <a:p>
            <a:r>
              <a:rPr lang="en-US" dirty="0" smtClean="0"/>
              <a:t>Ideas:</a:t>
            </a:r>
          </a:p>
          <a:p>
            <a:pPr lvl="1"/>
            <a:r>
              <a:rPr lang="en-US" dirty="0" smtClean="0"/>
              <a:t>Materials in Spanish</a:t>
            </a:r>
          </a:p>
          <a:p>
            <a:pPr lvl="1"/>
            <a:r>
              <a:rPr lang="en-US" dirty="0" smtClean="0"/>
              <a:t>Examples of</a:t>
            </a:r>
            <a:r>
              <a:rPr lang="en-US" baseline="0" dirty="0" smtClean="0"/>
              <a:t> how to </a:t>
            </a:r>
            <a:r>
              <a:rPr lang="en-US" baseline="0" dirty="0" err="1" smtClean="0"/>
              <a:t>impl</a:t>
            </a:r>
            <a:r>
              <a:rPr lang="en-US" baseline="0" dirty="0" smtClean="0"/>
              <a:t>. Standards (ex. FSM when snack is brought in)</a:t>
            </a:r>
          </a:p>
          <a:p>
            <a:pPr lvl="1"/>
            <a:r>
              <a:rPr lang="en-US" baseline="0" dirty="0" smtClean="0"/>
              <a:t>Training on OOST</a:t>
            </a:r>
          </a:p>
          <a:p>
            <a:pPr lvl="1"/>
            <a:r>
              <a:rPr lang="en-US" baseline="0" dirty="0" smtClean="0"/>
              <a:t>Policy writing guide</a:t>
            </a:r>
          </a:p>
          <a:p>
            <a:pPr lvl="1"/>
            <a:r>
              <a:rPr lang="en-US" baseline="0" dirty="0" smtClean="0"/>
              <a:t>Implementation Guide – for community/support partners</a:t>
            </a:r>
          </a:p>
          <a:p>
            <a:pPr lvl="1"/>
            <a:r>
              <a:rPr lang="en-US" baseline="0" dirty="0" smtClean="0"/>
              <a:t>Assessment tool for quality of policies</a:t>
            </a:r>
          </a:p>
          <a:p>
            <a:pPr lvl="1"/>
            <a:r>
              <a:rPr lang="en-US" baseline="0" dirty="0" smtClean="0"/>
              <a:t>Website &amp; newsletter</a:t>
            </a:r>
          </a:p>
          <a:p>
            <a:endParaRPr lang="en-US" baseline="0" dirty="0" smtClean="0"/>
          </a:p>
          <a:p>
            <a:endParaRPr lang="en-US" baseline="0" dirty="0" smtClean="0"/>
          </a:p>
          <a:p>
            <a:endParaRPr lang="en-US" baseline="0" dirty="0" smtClean="0"/>
          </a:p>
          <a:p>
            <a:endParaRPr lang="en-US" baseline="0" dirty="0" smtClean="0"/>
          </a:p>
          <a:p>
            <a:r>
              <a:rPr lang="en-US" baseline="0" dirty="0" smtClean="0"/>
              <a:t>We already have:</a:t>
            </a:r>
          </a:p>
          <a:p>
            <a:pPr lvl="1"/>
            <a:r>
              <a:rPr lang="en-US" baseline="0" dirty="0" smtClean="0"/>
              <a:t>Sample policies</a:t>
            </a:r>
          </a:p>
          <a:p>
            <a:pPr lvl="1"/>
            <a:r>
              <a:rPr lang="en-US" baseline="0" dirty="0" smtClean="0"/>
              <a:t>Train the trainer modules</a:t>
            </a:r>
          </a:p>
          <a:p>
            <a:pPr lvl="1"/>
            <a:r>
              <a:rPr lang="en-US" baseline="0" dirty="0" smtClean="0"/>
              <a:t>Action planning document – the power plan</a:t>
            </a:r>
          </a:p>
          <a:p>
            <a:pPr lvl="1"/>
            <a:r>
              <a:rPr lang="en-US" baseline="0" dirty="0" smtClean="0"/>
              <a:t>Guidebook (for facilities)</a:t>
            </a:r>
          </a:p>
          <a:p>
            <a:pPr lvl="1"/>
            <a:r>
              <a:rPr lang="en-US" baseline="0" dirty="0" smtClean="0"/>
              <a:t>Self assessment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5F5A27D-38A5-4B3A-8B7F-19B86B5C3866}" type="slidenum">
              <a:rPr lang="en-US" smtClean="0"/>
              <a:t>29</a:t>
            </a:fld>
            <a:endParaRPr lang="en-US"/>
          </a:p>
        </p:txBody>
      </p:sp>
    </p:spTree>
    <p:extLst>
      <p:ext uri="{BB962C8B-B14F-4D97-AF65-F5344CB8AC3E}">
        <p14:creationId xmlns:p14="http://schemas.microsoft.com/office/powerpoint/2010/main" val="39729280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Empower is currently utilized by licensed and</a:t>
            </a:r>
            <a:r>
              <a:rPr lang="en-US" baseline="0" dirty="0" smtClean="0"/>
              <a:t> certified providers… any site may voluntarily adopt Empower as all materials are publically available. How to LIAs feel about going into other provider settings (ex. B&amp;G Club) and presenting Empower as a model to address health environments?</a:t>
            </a:r>
          </a:p>
          <a:p>
            <a:endParaRPr lang="en-US" baseline="0" dirty="0" smtClean="0"/>
          </a:p>
          <a:p>
            <a:endParaRPr lang="en-US" baseline="0" dirty="0" smtClean="0"/>
          </a:p>
          <a:p>
            <a:endParaRPr lang="en-US" baseline="0" dirty="0" smtClean="0"/>
          </a:p>
          <a:p>
            <a:r>
              <a:rPr lang="en-US" baseline="0" dirty="0" smtClean="0"/>
              <a:t>Notes:</a:t>
            </a:r>
          </a:p>
          <a:p>
            <a:r>
              <a:rPr lang="en-US" baseline="0" dirty="0" smtClean="0"/>
              <a:t>What is the selling point to replace the licensing incentive?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5F5A27D-38A5-4B3A-8B7F-19B86B5C3866}" type="slidenum">
              <a:rPr lang="en-US" smtClean="0"/>
              <a:t>30</a:t>
            </a:fld>
            <a:endParaRPr lang="en-US"/>
          </a:p>
        </p:txBody>
      </p:sp>
    </p:spTree>
    <p:extLst>
      <p:ext uri="{BB962C8B-B14F-4D97-AF65-F5344CB8AC3E}">
        <p14:creationId xmlns:p14="http://schemas.microsoft.com/office/powerpoint/2010/main" val="649005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research objective was to {{read}}. Arizona</a:t>
            </a:r>
            <a:r>
              <a:rPr lang="en-US" baseline="0" dirty="0" smtClean="0"/>
              <a:t> has a bit of an early childhood problem in that with the creation of FTF the early childhood focus has really shifted to the birth-5 age group… when in reality early childhood goes up to 14 per licensing regulations. Empower has known OOST has been a bit neglected over the years and with SNAP-Ed’s help (</a:t>
            </a:r>
            <a:r>
              <a:rPr lang="en-US" baseline="0" dirty="0" err="1" smtClean="0"/>
              <a:t>ie</a:t>
            </a:r>
            <a:r>
              <a:rPr lang="en-US" baseline="0" dirty="0" smtClean="0"/>
              <a:t>.. Resources) is ready to improve support for this subset of the program.</a:t>
            </a:r>
          </a:p>
          <a:p>
            <a:endParaRPr lang="en-US" baseline="0" dirty="0" smtClean="0"/>
          </a:p>
          <a:p>
            <a:r>
              <a:rPr lang="en-US" baseline="0" dirty="0" smtClean="0"/>
              <a:t>The target audience was…</a:t>
            </a:r>
          </a:p>
          <a:p>
            <a:endParaRPr lang="en-US" baseline="0" dirty="0" smtClean="0"/>
          </a:p>
          <a:p>
            <a:r>
              <a:rPr lang="en-US" baseline="0" dirty="0" smtClean="0"/>
              <a:t>We utilized focus groups and interviews to collect the information. The audience included both administrators and teachers/staff but groups were separated to negate any power dynamics in the room. Targeted areas included Phoenix, Tucson, Flagstaff, Kingman, and Show Low.</a:t>
            </a:r>
          </a:p>
          <a:p>
            <a:endParaRPr lang="en-US" baseline="0" dirty="0" smtClean="0"/>
          </a:p>
          <a:p>
            <a:r>
              <a:rPr lang="en-US" baseline="0" dirty="0" smtClean="0"/>
              <a:t>It is important to note that this was a fairly small sample size… the results are intended to be directional and exploratory.</a:t>
            </a:r>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3</a:t>
            </a:fld>
            <a:endParaRPr lang="en-US"/>
          </a:p>
        </p:txBody>
      </p:sp>
    </p:spTree>
    <p:extLst>
      <p:ext uri="{BB962C8B-B14F-4D97-AF65-F5344CB8AC3E}">
        <p14:creationId xmlns:p14="http://schemas.microsoft.com/office/powerpoint/2010/main" val="20977410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about activities other than TTT curriculum?</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5F5A27D-38A5-4B3A-8B7F-19B86B5C3866}" type="slidenum">
              <a:rPr lang="en-US" smtClean="0"/>
              <a:t>31</a:t>
            </a:fld>
            <a:endParaRPr lang="en-US"/>
          </a:p>
        </p:txBody>
      </p:sp>
    </p:spTree>
    <p:extLst>
      <p:ext uri="{BB962C8B-B14F-4D97-AF65-F5344CB8AC3E}">
        <p14:creationId xmlns:p14="http://schemas.microsoft.com/office/powerpoint/2010/main" val="6186008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Engage Empower:</a:t>
            </a:r>
          </a:p>
          <a:p>
            <a:pPr lvl="1"/>
            <a:r>
              <a:rPr lang="en-US" dirty="0" smtClean="0"/>
              <a:t>Empower = Licensing, ADHS Leadership, Public Health Prevention,</a:t>
            </a:r>
            <a:r>
              <a:rPr lang="en-US" baseline="0" dirty="0" smtClean="0"/>
              <a:t> EAG, etc.</a:t>
            </a:r>
          </a:p>
          <a:p>
            <a:pPr lvl="1"/>
            <a:r>
              <a:rPr lang="en-US" baseline="0" dirty="0" smtClean="0"/>
              <a:t>This may include advocating for separate standards</a:t>
            </a:r>
          </a:p>
          <a:p>
            <a:endParaRPr lang="en-US" baseline="0" dirty="0" smtClean="0"/>
          </a:p>
          <a:p>
            <a:r>
              <a:rPr lang="en-US" baseline="0" dirty="0" smtClean="0"/>
              <a:t>Develop Materials:</a:t>
            </a:r>
          </a:p>
          <a:p>
            <a:pPr lvl="1"/>
            <a:r>
              <a:rPr lang="en-US" baseline="0" dirty="0" smtClean="0"/>
              <a:t>Example: handout for OOST examples of each standard</a:t>
            </a:r>
          </a:p>
          <a:p>
            <a:endParaRPr lang="en-US" baseline="0" dirty="0" smtClean="0"/>
          </a:p>
          <a:p>
            <a:r>
              <a:rPr lang="en-US" dirty="0" err="1" smtClean="0"/>
              <a:t>lkj</a:t>
            </a:r>
            <a:endParaRPr lang="en-US" dirty="0"/>
          </a:p>
        </p:txBody>
      </p:sp>
      <p:sp>
        <p:nvSpPr>
          <p:cNvPr id="4" name="Slide Number Placeholder 3"/>
          <p:cNvSpPr>
            <a:spLocks noGrp="1"/>
          </p:cNvSpPr>
          <p:nvPr>
            <p:ph type="sldNum" sz="quarter" idx="10"/>
          </p:nvPr>
        </p:nvSpPr>
        <p:spPr/>
        <p:txBody>
          <a:bodyPr/>
          <a:lstStyle/>
          <a:p>
            <a:fld id="{55F5A27D-38A5-4B3A-8B7F-19B86B5C3866}" type="slidenum">
              <a:rPr lang="en-US" smtClean="0"/>
              <a:t>32</a:t>
            </a:fld>
            <a:endParaRPr lang="en-US"/>
          </a:p>
        </p:txBody>
      </p:sp>
    </p:spTree>
    <p:extLst>
      <p:ext uri="{BB962C8B-B14F-4D97-AF65-F5344CB8AC3E}">
        <p14:creationId xmlns:p14="http://schemas.microsoft.com/office/powerpoint/2010/main" val="936107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We kicked off the group asking people to describe the Empower</a:t>
            </a:r>
            <a:r>
              <a:rPr lang="en-US" sz="1200" baseline="0" dirty="0" smtClean="0">
                <a:latin typeface="Arial" panose="020B0604020202020204" pitchFamily="34" charset="0"/>
                <a:cs typeface="Arial" panose="020B0604020202020204" pitchFamily="34" charset="0"/>
              </a:rPr>
              <a:t> Program.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Participants most often mentioned </a:t>
            </a:r>
            <a:r>
              <a:rPr lang="en-US" sz="1200" i="1" dirty="0" smtClean="0">
                <a:latin typeface="Arial" panose="020B0604020202020204" pitchFamily="34" charset="0"/>
                <a:cs typeface="Arial" panose="020B0604020202020204" pitchFamily="34" charset="0"/>
              </a:rPr>
              <a:t>activity</a:t>
            </a:r>
            <a:r>
              <a:rPr lang="en-US" sz="1200" dirty="0" smtClean="0">
                <a:latin typeface="Arial" panose="020B0604020202020204" pitchFamily="34" charset="0"/>
                <a:cs typeface="Arial" panose="020B0604020202020204" pitchFamily="34" charset="0"/>
              </a:rPr>
              <a:t>, </a:t>
            </a:r>
            <a:r>
              <a:rPr lang="en-US" sz="1200" i="1" dirty="0" smtClean="0">
                <a:latin typeface="Arial" panose="020B0604020202020204" pitchFamily="34" charset="0"/>
                <a:cs typeface="Arial" panose="020B0604020202020204" pitchFamily="34" charset="0"/>
              </a:rPr>
              <a:t>health</a:t>
            </a:r>
            <a:r>
              <a:rPr lang="en-US" sz="1200" dirty="0" smtClean="0">
                <a:latin typeface="Arial" panose="020B0604020202020204" pitchFamily="34" charset="0"/>
                <a:cs typeface="Arial" panose="020B0604020202020204" pitchFamily="34" charset="0"/>
              </a:rPr>
              <a:t> and </a:t>
            </a:r>
            <a:r>
              <a:rPr lang="en-US" sz="1200" i="1" dirty="0" smtClean="0">
                <a:latin typeface="Arial" panose="020B0604020202020204" pitchFamily="34" charset="0"/>
                <a:cs typeface="Arial" panose="020B0604020202020204" pitchFamily="34" charset="0"/>
              </a:rPr>
              <a:t>wellness</a:t>
            </a:r>
            <a:r>
              <a:rPr lang="en-US" sz="1200" dirty="0" smtClean="0">
                <a:latin typeface="Arial" panose="020B0604020202020204" pitchFamily="34" charset="0"/>
                <a:cs typeface="Arial" panose="020B0604020202020204" pitchFamily="34" charset="0"/>
              </a:rPr>
              <a:t> when asked to describe the program. Here are words and phrases participants shared about the program.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It’s important to note that while wellness was identified or mentioned, participants did not strongly express an understanding their role in shaping the environment to promote health/wellness. This is a key gap in understanding of the Empower Program.</a:t>
            </a:r>
          </a:p>
          <a:p>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5</a:t>
            </a:fld>
            <a:endParaRPr lang="en-US"/>
          </a:p>
        </p:txBody>
      </p:sp>
    </p:spTree>
    <p:extLst>
      <p:ext uri="{BB962C8B-B14F-4D97-AF65-F5344CB8AC3E}">
        <p14:creationId xmlns:p14="http://schemas.microsoft.com/office/powerpoint/2010/main" val="2140715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When we talked about the goals of Empower, most feel the program provides building blocks to foster independence and healthy decision-making in the future. They believe they are helping children by providing knowledge and encouraging habits that will serve children well as they grow into adults. Teachers / staff also feel the program goals are to be inclusive and provide for engagement with the community.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When we look at data evaluating</a:t>
            </a:r>
            <a:r>
              <a:rPr lang="en-US" sz="1200" baseline="0" dirty="0" smtClean="0">
                <a:latin typeface="Arial" panose="020B0604020202020204" pitchFamily="34" charset="0"/>
                <a:cs typeface="Arial" panose="020B0604020202020204" pitchFamily="34" charset="0"/>
              </a:rPr>
              <a:t> implementat</a:t>
            </a:r>
            <a:r>
              <a:rPr lang="en-US" sz="1200" dirty="0" smtClean="0">
                <a:latin typeface="Arial" panose="020B0604020202020204" pitchFamily="34" charset="0"/>
                <a:cs typeface="Arial" panose="020B0604020202020204" pitchFamily="34" charset="0"/>
              </a:rPr>
              <a:t>ion</a:t>
            </a:r>
            <a:r>
              <a:rPr lang="en-US" sz="1200" baseline="0" dirty="0" smtClean="0">
                <a:latin typeface="Arial" panose="020B0604020202020204" pitchFamily="34" charset="0"/>
                <a:cs typeface="Arial" panose="020B0604020202020204" pitchFamily="34" charset="0"/>
              </a:rPr>
              <a:t> of Empower, family engagement is scored low across the board. This is an area all Empower sites could use assistance with… and even better if we can bring family engagement beyond handing out stuff to parents.</a:t>
            </a: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6</a:t>
            </a:fld>
            <a:endParaRPr lang="en-US"/>
          </a:p>
        </p:txBody>
      </p:sp>
    </p:spTree>
    <p:extLst>
      <p:ext uri="{BB962C8B-B14F-4D97-AF65-F5344CB8AC3E}">
        <p14:creationId xmlns:p14="http://schemas.microsoft.com/office/powerpoint/2010/main" val="2772109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Participants described a fairly broad audience, with some suggesting the program is geared toward pre-school aged children, with others saying all children, and still others including parents in the target groups. Directors tend to be more specific about targets, while staff are more likely to include the parents or guardians in the definition. </a:t>
            </a:r>
          </a:p>
          <a:p>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7</a:t>
            </a:fld>
            <a:endParaRPr lang="en-US"/>
          </a:p>
        </p:txBody>
      </p:sp>
    </p:spTree>
    <p:extLst>
      <p:ext uri="{BB962C8B-B14F-4D97-AF65-F5344CB8AC3E}">
        <p14:creationId xmlns:p14="http://schemas.microsoft.com/office/powerpoint/2010/main" val="3643725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Directors are more familiar with the Empower Standards than teachers/staff. Directors get more information and more in-person training on the Empower program than staff who often learn from co-workers, teach themselves, or find information online.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Directors are very familiar with the Empower Standards and do a good job articulating them. Teachers / staff have a more difficult time, but are aware of rules they need to follow. Many do not know the policies or procedures are related to Empower nor do they have a grasp of all 10 of the standards.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For the most part, participants agree the standards are relevant today. Some even feel they are common sense and maintain they would be doing these things whether or not they were part of Empower. However, others suggest the standards are more relevant in certain settings than others. For example, some suggest they are appropriate in pre-K settings but less so with school-aged kids.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LIAs can help articulate the role of the providers and why it is important for them to support the standards. Where it is impractical, LIAs can help identify ways to make it practical and relevant to the setting.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9</a:t>
            </a:fld>
            <a:endParaRPr lang="en-US"/>
          </a:p>
        </p:txBody>
      </p:sp>
    </p:spTree>
    <p:extLst>
      <p:ext uri="{BB962C8B-B14F-4D97-AF65-F5344CB8AC3E}">
        <p14:creationId xmlns:p14="http://schemas.microsoft.com/office/powerpoint/2010/main" val="1919051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Example: </a:t>
            </a:r>
            <a:r>
              <a:rPr lang="en-US" baseline="0" dirty="0" smtClean="0"/>
              <a:t>breastfeeding room</a:t>
            </a:r>
            <a:endParaRPr lang="en-US" dirty="0" smtClean="0"/>
          </a:p>
          <a:p>
            <a:endParaRPr lang="en-US" dirty="0"/>
          </a:p>
        </p:txBody>
      </p:sp>
      <p:sp>
        <p:nvSpPr>
          <p:cNvPr id="4" name="Slide Number Placeholder 3"/>
          <p:cNvSpPr>
            <a:spLocks noGrp="1"/>
          </p:cNvSpPr>
          <p:nvPr>
            <p:ph type="sldNum" sz="quarter" idx="10"/>
          </p:nvPr>
        </p:nvSpPr>
        <p:spPr/>
        <p:txBody>
          <a:bodyPr/>
          <a:lstStyle/>
          <a:p>
            <a:fld id="{55F5A27D-38A5-4B3A-8B7F-19B86B5C3866}" type="slidenum">
              <a:rPr lang="en-US" smtClean="0"/>
              <a:t>13</a:t>
            </a:fld>
            <a:endParaRPr lang="en-US"/>
          </a:p>
        </p:txBody>
      </p:sp>
    </p:spTree>
    <p:extLst>
      <p:ext uri="{BB962C8B-B14F-4D97-AF65-F5344CB8AC3E}">
        <p14:creationId xmlns:p14="http://schemas.microsoft.com/office/powerpoint/2010/main" val="912717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Positive social interactions around</a:t>
            </a:r>
            <a:r>
              <a:rPr lang="en-US" baseline="0" dirty="0" smtClean="0"/>
              <a:t> food – this is a good place to start in situations where you don’t have ability to directly impact food served (ex when snack is a prepackaged granola bar).</a:t>
            </a:r>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15</a:t>
            </a:fld>
            <a:endParaRPr lang="en-US"/>
          </a:p>
        </p:txBody>
      </p:sp>
    </p:spTree>
    <p:extLst>
      <p:ext uri="{BB962C8B-B14F-4D97-AF65-F5344CB8AC3E}">
        <p14:creationId xmlns:p14="http://schemas.microsoft.com/office/powerpoint/2010/main" val="4242374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Misunderstandings: screen</a:t>
            </a:r>
            <a:r>
              <a:rPr lang="en-US" baseline="0" dirty="0" smtClean="0"/>
              <a:t> time example</a:t>
            </a:r>
          </a:p>
          <a:p>
            <a:endParaRPr lang="en-US" dirty="0" smtClean="0"/>
          </a:p>
          <a:p>
            <a:r>
              <a:rPr lang="en-US" dirty="0" smtClean="0"/>
              <a:t>Draw connection between sets of standards: we have</a:t>
            </a:r>
            <a:r>
              <a:rPr lang="en-US" baseline="0" dirty="0" smtClean="0"/>
              <a:t> already begun mapping empower vs HEPA vs </a:t>
            </a:r>
            <a:r>
              <a:rPr lang="en-US" baseline="0" dirty="0" err="1" smtClean="0"/>
              <a:t>AzCASE</a:t>
            </a:r>
            <a:r>
              <a:rPr lang="en-US" baseline="0" dirty="0" smtClean="0"/>
              <a:t>, vs licensing, vs </a:t>
            </a:r>
            <a:r>
              <a:rPr lang="en-US" baseline="0" dirty="0" err="1" smtClean="0"/>
              <a:t>cacfp</a:t>
            </a:r>
            <a:r>
              <a:rPr lang="en-US" baseline="0" dirty="0" smtClean="0"/>
              <a:t>, etc. TRUE CONFLICTS – we need to know about so we can address in the guidelines.</a:t>
            </a:r>
            <a:endParaRPr lang="en-US" dirty="0"/>
          </a:p>
        </p:txBody>
      </p:sp>
      <p:sp>
        <p:nvSpPr>
          <p:cNvPr id="4" name="Slide Number Placeholder 3"/>
          <p:cNvSpPr>
            <a:spLocks noGrp="1"/>
          </p:cNvSpPr>
          <p:nvPr>
            <p:ph type="sldNum" sz="quarter" idx="10"/>
          </p:nvPr>
        </p:nvSpPr>
        <p:spPr/>
        <p:txBody>
          <a:bodyPr/>
          <a:lstStyle/>
          <a:p>
            <a:fld id="{555323CE-AFE7-4563-B29B-3C39D23F19F6}" type="slidenum">
              <a:rPr lang="en-US" smtClean="0"/>
              <a:t>16</a:t>
            </a:fld>
            <a:endParaRPr lang="en-US"/>
          </a:p>
        </p:txBody>
      </p:sp>
    </p:spTree>
    <p:extLst>
      <p:ext uri="{BB962C8B-B14F-4D97-AF65-F5344CB8AC3E}">
        <p14:creationId xmlns:p14="http://schemas.microsoft.com/office/powerpoint/2010/main" val="1372401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475338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8572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1557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91447" y="1477096"/>
            <a:ext cx="488469" cy="732704"/>
          </a:xfrm>
          <a:prstGeom prst="rect">
            <a:avLst/>
          </a:prstGeom>
        </p:spPr>
      </p:pic>
    </p:spTree>
    <p:extLst>
      <p:ext uri="{BB962C8B-B14F-4D97-AF65-F5344CB8AC3E}">
        <p14:creationId xmlns:p14="http://schemas.microsoft.com/office/powerpoint/2010/main" val="1055611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146835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615962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18518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7007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4299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TextBox 2"/>
          <p:cNvSpPr txBox="1"/>
          <p:nvPr userDrawn="1"/>
        </p:nvSpPr>
        <p:spPr>
          <a:xfrm>
            <a:off x="3009899" y="4114800"/>
            <a:ext cx="3276599" cy="369332"/>
          </a:xfrm>
          <a:prstGeom prst="rect">
            <a:avLst/>
          </a:prstGeom>
          <a:noFill/>
        </p:spPr>
        <p:txBody>
          <a:bodyPr wrap="square" rtlCol="0">
            <a:spAutoFit/>
          </a:bodyPr>
          <a:lstStyle/>
          <a:p>
            <a:pPr algn="ctr"/>
            <a:r>
              <a:rPr lang="en-US" spc="300" dirty="0" smtClean="0">
                <a:solidFill>
                  <a:srgbClr val="00A1DF"/>
                </a:solidFill>
                <a:latin typeface="Avenir Black" panose="020B0803020203020204" pitchFamily="34" charset="0"/>
              </a:rPr>
              <a:t>AZHealthZone.org</a:t>
            </a:r>
            <a:endParaRPr lang="en-US" spc="300" dirty="0">
              <a:solidFill>
                <a:srgbClr val="00A1DF"/>
              </a:solidFill>
              <a:latin typeface="Avenir Black" panose="020B0803020203020204" pitchFamily="34" charset="0"/>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4699" y="304798"/>
            <a:ext cx="2438400" cy="3151405"/>
          </a:xfrm>
          <a:prstGeom prst="rect">
            <a:avLst/>
          </a:prstGeom>
        </p:spPr>
      </p:pic>
      <p:sp>
        <p:nvSpPr>
          <p:cNvPr id="7" name="TextBox 6"/>
          <p:cNvSpPr txBox="1"/>
          <p:nvPr userDrawn="1"/>
        </p:nvSpPr>
        <p:spPr>
          <a:xfrm>
            <a:off x="2209800" y="3568262"/>
            <a:ext cx="4876799" cy="369332"/>
          </a:xfrm>
          <a:prstGeom prst="rect">
            <a:avLst/>
          </a:prstGeom>
          <a:noFill/>
        </p:spPr>
        <p:txBody>
          <a:bodyPr wrap="square" rtlCol="0">
            <a:spAutoFit/>
          </a:bodyPr>
          <a:lstStyle/>
          <a:p>
            <a:pPr algn="ctr"/>
            <a:r>
              <a:rPr lang="en-US" spc="600" dirty="0" smtClean="0">
                <a:solidFill>
                  <a:srgbClr val="00A1DF"/>
                </a:solidFill>
                <a:latin typeface="Avenir Black" panose="020B0803020203020204" pitchFamily="34" charset="0"/>
              </a:rPr>
              <a:t>HEALTHY</a:t>
            </a:r>
            <a:r>
              <a:rPr lang="en-US" spc="600" baseline="0" dirty="0" smtClean="0">
                <a:solidFill>
                  <a:srgbClr val="00A1DF"/>
                </a:solidFill>
                <a:latin typeface="Avenir Black" panose="020B0803020203020204" pitchFamily="34" charset="0"/>
              </a:rPr>
              <a:t> STARTS HERE</a:t>
            </a:r>
            <a:endParaRPr lang="en-US" spc="600" dirty="0">
              <a:solidFill>
                <a:srgbClr val="00A1DF"/>
              </a:solidFill>
              <a:latin typeface="Avenir Black" panose="020B0803020203020204" pitchFamily="34" charset="0"/>
            </a:endParaRPr>
          </a:p>
        </p:txBody>
      </p:sp>
    </p:spTree>
    <p:extLst>
      <p:ext uri="{BB962C8B-B14F-4D97-AF65-F5344CB8AC3E}">
        <p14:creationId xmlns:p14="http://schemas.microsoft.com/office/powerpoint/2010/main" val="1741976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41959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7" name="Picture 6"/>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001000" y="5638800"/>
            <a:ext cx="855440" cy="1105577"/>
          </a:xfrm>
          <a:prstGeom prst="rect">
            <a:avLst/>
          </a:prstGeom>
        </p:spPr>
      </p:pic>
      <p:sp>
        <p:nvSpPr>
          <p:cNvPr id="10" name="Rectangle 9"/>
          <p:cNvSpPr/>
          <p:nvPr userDrawn="1"/>
        </p:nvSpPr>
        <p:spPr>
          <a:xfrm flipV="1">
            <a:off x="461682" y="6127938"/>
            <a:ext cx="7463118" cy="45719"/>
          </a:xfrm>
          <a:prstGeom prst="rect">
            <a:avLst/>
          </a:prstGeom>
          <a:solidFill>
            <a:srgbClr val="00A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6251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12"/>
        </a:buBlip>
        <a:defRPr sz="3200" kern="1200">
          <a:solidFill>
            <a:schemeClr val="tx1"/>
          </a:solidFill>
          <a:latin typeface="+mn-lt"/>
          <a:ea typeface="+mn-ea"/>
          <a:cs typeface="+mn-cs"/>
        </a:defRPr>
      </a:lvl1pPr>
      <a:lvl2pPr marL="742950" indent="-285750" algn="l" defTabSz="914400" rtl="0" eaLnBrk="1" latinLnBrk="0" hangingPunct="1">
        <a:spcBef>
          <a:spcPct val="20000"/>
        </a:spcBef>
        <a:buFontTx/>
        <a:buBlip>
          <a:blip r:embed="rId13"/>
        </a:buBlip>
        <a:defRPr sz="2800" kern="1200">
          <a:solidFill>
            <a:schemeClr val="tx1"/>
          </a:solidFill>
          <a:latin typeface="+mn-lt"/>
          <a:ea typeface="+mn-ea"/>
          <a:cs typeface="+mn-cs"/>
        </a:defRPr>
      </a:lvl2pPr>
      <a:lvl3pPr marL="1143000" indent="-228600" algn="l" defTabSz="914400" rtl="0" eaLnBrk="1" latinLnBrk="0" hangingPunct="1">
        <a:spcBef>
          <a:spcPct val="20000"/>
        </a:spcBef>
        <a:buFontTx/>
        <a:buBlip>
          <a:blip r:embed="rId14"/>
        </a:buBlip>
        <a:defRPr sz="2400" kern="1200">
          <a:solidFill>
            <a:schemeClr val="tx1"/>
          </a:solidFill>
          <a:latin typeface="+mn-lt"/>
          <a:ea typeface="+mn-ea"/>
          <a:cs typeface="+mn-cs"/>
        </a:defRPr>
      </a:lvl3pPr>
      <a:lvl4pPr marL="1600200" indent="-228600" algn="l" defTabSz="914400" rtl="0" eaLnBrk="1" latinLnBrk="0" hangingPunct="1">
        <a:spcBef>
          <a:spcPct val="20000"/>
        </a:spcBef>
        <a:buFontTx/>
        <a:buBlip>
          <a:blip r:embed="rId12"/>
        </a:buBlip>
        <a:defRPr sz="2000" kern="1200">
          <a:solidFill>
            <a:schemeClr val="tx1"/>
          </a:solidFill>
          <a:latin typeface="+mn-lt"/>
          <a:ea typeface="+mn-ea"/>
          <a:cs typeface="+mn-cs"/>
        </a:defRPr>
      </a:lvl4pPr>
      <a:lvl5pPr marL="2057400" indent="-228600" algn="l" defTabSz="914400" rtl="0" eaLnBrk="1" latinLnBrk="0" hangingPunct="1">
        <a:spcBef>
          <a:spcPct val="20000"/>
        </a:spcBef>
        <a:buFontTx/>
        <a:buBlip>
          <a:blip r:embed="rId12"/>
        </a:buBlip>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mailto:Noelle.Veilleux@azdhs.gov"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Supporting OOST Providers through Empower</a:t>
            </a:r>
            <a:endParaRPr lang="en-US" dirty="0"/>
          </a:p>
        </p:txBody>
      </p:sp>
      <p:sp>
        <p:nvSpPr>
          <p:cNvPr id="3" name="Subtitle 2"/>
          <p:cNvSpPr>
            <a:spLocks noGrp="1"/>
          </p:cNvSpPr>
          <p:nvPr>
            <p:ph type="subTitle" idx="1"/>
          </p:nvPr>
        </p:nvSpPr>
        <p:spPr/>
        <p:txBody>
          <a:bodyPr/>
          <a:lstStyle/>
          <a:p>
            <a:r>
              <a:rPr lang="en-US" dirty="0" smtClean="0"/>
              <a:t>Stephanie Martinez</a:t>
            </a:r>
          </a:p>
          <a:p>
            <a:r>
              <a:rPr lang="en-US" dirty="0" smtClean="0"/>
              <a:t>SNAP-Ed State Implementation Team</a:t>
            </a:r>
            <a:endParaRPr lang="en-US" dirty="0"/>
          </a:p>
        </p:txBody>
      </p:sp>
    </p:spTree>
    <p:extLst>
      <p:ext uri="{BB962C8B-B14F-4D97-AF65-F5344CB8AC3E}">
        <p14:creationId xmlns:p14="http://schemas.microsoft.com/office/powerpoint/2010/main" val="36021156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Challenges to Implementation: Directors</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720350300"/>
              </p:ext>
            </p:extLst>
          </p:nvPr>
        </p:nvGraphicFramePr>
        <p:xfrm>
          <a:off x="457200" y="1600200"/>
          <a:ext cx="8229600" cy="4572000"/>
        </p:xfrm>
        <a:graphic>
          <a:graphicData uri="http://schemas.openxmlformats.org/drawingml/2006/table">
            <a:tbl>
              <a:tblPr firstRow="1" bandRow="1">
                <a:tableStyleId>{7E9639D4-E3E2-4D34-9284-5A2195B3D0D7}</a:tableStyleId>
              </a:tblPr>
              <a:tblGrid>
                <a:gridCol w="2057400"/>
                <a:gridCol w="2057400"/>
                <a:gridCol w="2057400"/>
                <a:gridCol w="2057400"/>
              </a:tblGrid>
              <a:tr h="370840">
                <a:tc>
                  <a:txBody>
                    <a:bodyPr/>
                    <a:lstStyle/>
                    <a:p>
                      <a:r>
                        <a:rPr lang="en-US" dirty="0" smtClean="0"/>
                        <a:t>Standards</a:t>
                      </a:r>
                      <a:endParaRPr lang="en-US" dirty="0"/>
                    </a:p>
                  </a:txBody>
                  <a:tcPr/>
                </a:tc>
                <a:tc>
                  <a:txBody>
                    <a:bodyPr/>
                    <a:lstStyle/>
                    <a:p>
                      <a:r>
                        <a:rPr lang="en-US" dirty="0" smtClean="0"/>
                        <a:t>Requirements/</a:t>
                      </a:r>
                    </a:p>
                    <a:p>
                      <a:r>
                        <a:rPr lang="en-US" dirty="0" smtClean="0"/>
                        <a:t>Regulations</a:t>
                      </a:r>
                      <a:endParaRPr lang="en-US" dirty="0"/>
                    </a:p>
                  </a:txBody>
                  <a:tcPr/>
                </a:tc>
                <a:tc>
                  <a:txBody>
                    <a:bodyPr/>
                    <a:lstStyle/>
                    <a:p>
                      <a:r>
                        <a:rPr lang="en-US" dirty="0" smtClean="0"/>
                        <a:t>School &amp; After School Cohesion</a:t>
                      </a:r>
                      <a:endParaRPr lang="en-US" dirty="0"/>
                    </a:p>
                  </a:txBody>
                  <a:tcPr/>
                </a:tc>
                <a:tc>
                  <a:txBody>
                    <a:bodyPr/>
                    <a:lstStyle/>
                    <a:p>
                      <a:r>
                        <a:rPr lang="en-US" dirty="0" smtClean="0"/>
                        <a:t>Staff</a:t>
                      </a:r>
                      <a:endParaRPr lang="en-US" dirty="0"/>
                    </a:p>
                  </a:txBody>
                  <a:tcPr/>
                </a:tc>
              </a:tr>
              <a:tr h="370840">
                <a:tc>
                  <a:txBody>
                    <a:bodyPr/>
                    <a:lstStyle/>
                    <a:p>
                      <a:r>
                        <a:rPr lang="en-US" sz="1200" dirty="0" smtClean="0"/>
                        <a:t>Standards aren’t all age appropriate</a:t>
                      </a:r>
                      <a:endParaRPr lang="en-US" sz="1200" dirty="0"/>
                    </a:p>
                  </a:txBody>
                  <a:tcPr/>
                </a:tc>
                <a:tc>
                  <a:txBody>
                    <a:bodyPr/>
                    <a:lstStyle/>
                    <a:p>
                      <a:r>
                        <a:rPr lang="en-US" sz="1200" dirty="0" smtClean="0"/>
                        <a:t>Licensing, Empower, lots of rules</a:t>
                      </a:r>
                      <a:endParaRPr lang="en-US" sz="1200" dirty="0"/>
                    </a:p>
                  </a:txBody>
                  <a:tcPr/>
                </a:tc>
                <a:tc>
                  <a:txBody>
                    <a:bodyPr/>
                    <a:lstStyle/>
                    <a:p>
                      <a:r>
                        <a:rPr lang="en-US" sz="1200" dirty="0" smtClean="0"/>
                        <a:t>Lack of united front between school</a:t>
                      </a:r>
                      <a:r>
                        <a:rPr lang="en-US" sz="1200" baseline="0" dirty="0" smtClean="0"/>
                        <a:t> &amp; OOST programs</a:t>
                      </a:r>
                      <a:endParaRPr lang="en-US" sz="1200" dirty="0"/>
                    </a:p>
                  </a:txBody>
                  <a:tcPr/>
                </a:tc>
                <a:tc>
                  <a:txBody>
                    <a:bodyPr/>
                    <a:lstStyle/>
                    <a:p>
                      <a:r>
                        <a:rPr lang="en-US" sz="1200" dirty="0" smtClean="0"/>
                        <a:t>Motivating teachers with tenure who have seen</a:t>
                      </a:r>
                      <a:r>
                        <a:rPr lang="en-US" sz="1200" baseline="0" dirty="0" smtClean="0"/>
                        <a:t> it before</a:t>
                      </a:r>
                      <a:endParaRPr lang="en-US" sz="1200" dirty="0"/>
                    </a:p>
                  </a:txBody>
                  <a:tcPr/>
                </a:tc>
              </a:tr>
              <a:tr h="370840">
                <a:tc>
                  <a:txBody>
                    <a:bodyPr/>
                    <a:lstStyle/>
                    <a:p>
                      <a:r>
                        <a:rPr lang="en-US" sz="1200" dirty="0" smtClean="0"/>
                        <a:t>Hard to make time for 60 minutes of outside activity</a:t>
                      </a:r>
                      <a:endParaRPr lang="en-US" sz="1200" dirty="0"/>
                    </a:p>
                  </a:txBody>
                  <a:tcPr>
                    <a:noFill/>
                  </a:tcPr>
                </a:tc>
                <a:tc>
                  <a:txBody>
                    <a:bodyPr/>
                    <a:lstStyle/>
                    <a:p>
                      <a:r>
                        <a:rPr lang="en-US" sz="1200" dirty="0" smtClean="0"/>
                        <a:t>Conflicting directives (e.g. screen time)</a:t>
                      </a:r>
                      <a:endParaRPr lang="en-US" sz="1200" dirty="0"/>
                    </a:p>
                  </a:txBody>
                  <a:tcPr>
                    <a:noFill/>
                  </a:tcPr>
                </a:tc>
                <a:tc>
                  <a:txBody>
                    <a:bodyPr/>
                    <a:lstStyle/>
                    <a:p>
                      <a:r>
                        <a:rPr lang="en-US" sz="1200" dirty="0" smtClean="0"/>
                        <a:t>Lack of sharing critical information (e.g. autistic, special needs)</a:t>
                      </a:r>
                      <a:endParaRPr lang="en-US" sz="1200" dirty="0"/>
                    </a:p>
                  </a:txBody>
                  <a:tcPr/>
                </a:tc>
                <a:tc>
                  <a:txBody>
                    <a:bodyPr/>
                    <a:lstStyle/>
                    <a:p>
                      <a:r>
                        <a:rPr lang="en-US" sz="1200" dirty="0" smtClean="0"/>
                        <a:t>Getting staff buy-in</a:t>
                      </a:r>
                      <a:endParaRPr lang="en-US" sz="1200" dirty="0"/>
                    </a:p>
                  </a:txBody>
                  <a:tcPr/>
                </a:tc>
              </a:tr>
              <a:tr h="370840">
                <a:tc>
                  <a:txBody>
                    <a:bodyPr/>
                    <a:lstStyle/>
                    <a:p>
                      <a:r>
                        <a:rPr lang="en-US" sz="1200" dirty="0" smtClean="0"/>
                        <a:t>Must get permission</a:t>
                      </a:r>
                      <a:r>
                        <a:rPr lang="en-US" sz="1200" baseline="0" dirty="0" smtClean="0"/>
                        <a:t> slips to apply sunscreen</a:t>
                      </a:r>
                      <a:endParaRPr lang="en-US" sz="1200" dirty="0"/>
                    </a:p>
                  </a:txBody>
                  <a:tcPr/>
                </a:tc>
                <a:tc>
                  <a:txBody>
                    <a:bodyPr/>
                    <a:lstStyle/>
                    <a:p>
                      <a:r>
                        <a:rPr lang="en-US" sz="1200" dirty="0" smtClean="0"/>
                        <a:t>Lack of examples of how to implement the standards (e.g. family style meals)</a:t>
                      </a:r>
                      <a:endParaRPr lang="en-US" sz="1200" dirty="0"/>
                    </a:p>
                  </a:txBody>
                  <a:tcPr>
                    <a:noFill/>
                  </a:tcPr>
                </a:tc>
                <a:tc>
                  <a:txBody>
                    <a:bodyPr/>
                    <a:lstStyle/>
                    <a:p>
                      <a:r>
                        <a:rPr lang="en-US" sz="1200" dirty="0" smtClean="0"/>
                        <a:t>Not knowing daily issues a child</a:t>
                      </a:r>
                      <a:r>
                        <a:rPr lang="en-US" sz="1200" baseline="0" dirty="0" smtClean="0"/>
                        <a:t> may have had in school</a:t>
                      </a:r>
                      <a:endParaRPr lang="en-US" sz="1200" dirty="0"/>
                    </a:p>
                  </a:txBody>
                  <a:tcPr/>
                </a:tc>
                <a:tc>
                  <a:txBody>
                    <a:bodyPr/>
                    <a:lstStyle/>
                    <a:p>
                      <a:r>
                        <a:rPr lang="en-US" sz="1200" dirty="0" smtClean="0"/>
                        <a:t>Ensuring staff are aware of the standards and materials</a:t>
                      </a:r>
                      <a:endParaRPr lang="en-US" sz="1200" dirty="0"/>
                    </a:p>
                  </a:txBody>
                  <a:tcPr/>
                </a:tc>
              </a:tr>
              <a:tr h="370840">
                <a:tc>
                  <a:txBody>
                    <a:bodyPr/>
                    <a:lstStyle/>
                    <a:p>
                      <a:r>
                        <a:rPr lang="en-US" sz="1200" dirty="0" smtClean="0"/>
                        <a:t>Difficult to limit to 2 juice servings/week</a:t>
                      </a:r>
                      <a:endParaRPr lang="en-US" sz="1200" dirty="0"/>
                    </a:p>
                  </a:txBody>
                  <a:tcPr>
                    <a:noFill/>
                  </a:tcPr>
                </a:tc>
                <a:tc>
                  <a:txBody>
                    <a:bodyPr/>
                    <a:lstStyle/>
                    <a:p>
                      <a:r>
                        <a:rPr lang="en-US" sz="1200" dirty="0" smtClean="0"/>
                        <a:t>Rules/requirements don’t align, are repetitive,</a:t>
                      </a:r>
                      <a:r>
                        <a:rPr lang="en-US" sz="1200" baseline="0" dirty="0" smtClean="0"/>
                        <a:t> or contradict</a:t>
                      </a:r>
                      <a:endParaRPr lang="en-US" sz="1200" dirty="0"/>
                    </a:p>
                  </a:txBody>
                  <a:tcPr/>
                </a:tc>
                <a:tc>
                  <a:txBody>
                    <a:bodyPr/>
                    <a:lstStyle/>
                    <a:p>
                      <a:endParaRPr lang="en-US" sz="1200" dirty="0"/>
                    </a:p>
                  </a:txBody>
                  <a:tcPr/>
                </a:tc>
                <a:tc>
                  <a:txBody>
                    <a:bodyPr/>
                    <a:lstStyle/>
                    <a:p>
                      <a:r>
                        <a:rPr lang="en-US" sz="1200" dirty="0" smtClean="0"/>
                        <a:t>Not knowing if staff received/are using</a:t>
                      </a:r>
                      <a:r>
                        <a:rPr lang="en-US" sz="1200" baseline="0" dirty="0" smtClean="0"/>
                        <a:t> materials regularly</a:t>
                      </a:r>
                      <a:endParaRPr lang="en-US" sz="1200" dirty="0"/>
                    </a:p>
                  </a:txBody>
                  <a:tcPr/>
                </a:tc>
              </a:tr>
              <a:tr h="370840">
                <a:tc>
                  <a:txBody>
                    <a:bodyPr/>
                    <a:lstStyle/>
                    <a:p>
                      <a:r>
                        <a:rPr lang="en-US" sz="1200" dirty="0" smtClean="0"/>
                        <a:t>Difficult to monitor</a:t>
                      </a:r>
                      <a:r>
                        <a:rPr lang="en-US" sz="1200" baseline="0" dirty="0" smtClean="0"/>
                        <a:t> staff and parents (smoking)</a:t>
                      </a:r>
                      <a:endParaRPr lang="en-US" sz="1200" dirty="0"/>
                    </a:p>
                  </a:txBody>
                  <a:tcPr/>
                </a:tc>
                <a:tc>
                  <a:txBody>
                    <a:bodyPr/>
                    <a:lstStyle/>
                    <a:p>
                      <a:r>
                        <a:rPr lang="en-US" sz="1200" dirty="0" smtClean="0"/>
                        <a:t>Over-regulation (e.g. this is </a:t>
                      </a:r>
                      <a:r>
                        <a:rPr lang="en-US" sz="1200" i="1" dirty="0" smtClean="0"/>
                        <a:t>my</a:t>
                      </a:r>
                      <a:r>
                        <a:rPr lang="en-US" sz="1200" i="0" dirty="0" smtClean="0"/>
                        <a:t> business)</a:t>
                      </a:r>
                      <a:endParaRPr lang="en-US" sz="1200" dirty="0"/>
                    </a:p>
                  </a:txBody>
                  <a:tcPr/>
                </a:tc>
                <a:tc>
                  <a:txBody>
                    <a:bodyPr/>
                    <a:lstStyle/>
                    <a:p>
                      <a:endParaRPr lang="en-US" sz="1200" dirty="0"/>
                    </a:p>
                  </a:txBody>
                  <a:tcPr/>
                </a:tc>
                <a:tc>
                  <a:txBody>
                    <a:bodyPr/>
                    <a:lstStyle/>
                    <a:p>
                      <a:r>
                        <a:rPr lang="en-US" sz="1200" dirty="0" smtClean="0"/>
                        <a:t>Staff turnover, moving schools</a:t>
                      </a:r>
                      <a:endParaRPr lang="en-US" sz="1200" dirty="0"/>
                    </a:p>
                  </a:txBody>
                  <a:tcPr/>
                </a:tc>
              </a:tr>
              <a:tr h="370840">
                <a:tc>
                  <a:txBody>
                    <a:bodyPr/>
                    <a:lstStyle/>
                    <a:p>
                      <a:r>
                        <a:rPr lang="en-US" sz="1200" dirty="0" smtClean="0"/>
                        <a:t>Sanitation of and financial impacts of family-style meals</a:t>
                      </a:r>
                      <a:endParaRPr lang="en-US" sz="1200" dirty="0"/>
                    </a:p>
                  </a:txBody>
                  <a:tcPr>
                    <a:noFill/>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r h="370840">
                <a:tc>
                  <a:txBody>
                    <a:bodyPr/>
                    <a:lstStyle/>
                    <a:p>
                      <a:r>
                        <a:rPr lang="en-US" sz="1200" dirty="0" smtClean="0"/>
                        <a:t>Oral health</a:t>
                      </a:r>
                      <a:r>
                        <a:rPr lang="en-US" sz="1200" baseline="0" dirty="0" smtClean="0"/>
                        <a:t> can be hard to implement with lots of kids</a:t>
                      </a:r>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r>
            </a:tbl>
          </a:graphicData>
        </a:graphic>
      </p:graphicFrame>
    </p:spTree>
    <p:extLst>
      <p:ext uri="{BB962C8B-B14F-4D97-AF65-F5344CB8AC3E}">
        <p14:creationId xmlns:p14="http://schemas.microsoft.com/office/powerpoint/2010/main" val="32331865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Challenges to Implementation: Teachers/Staff</a:t>
            </a:r>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667853138"/>
              </p:ext>
            </p:extLst>
          </p:nvPr>
        </p:nvGraphicFramePr>
        <p:xfrm>
          <a:off x="457200" y="1600200"/>
          <a:ext cx="8229600" cy="4602480"/>
        </p:xfrm>
        <a:graphic>
          <a:graphicData uri="http://schemas.openxmlformats.org/drawingml/2006/table">
            <a:tbl>
              <a:tblPr firstRow="1" bandRow="1">
                <a:tableStyleId>{7E9639D4-E3E2-4D34-9284-5A2195B3D0D7}</a:tableStyleId>
              </a:tblPr>
              <a:tblGrid>
                <a:gridCol w="1645920"/>
                <a:gridCol w="1645920"/>
                <a:gridCol w="1645920"/>
                <a:gridCol w="1645920"/>
                <a:gridCol w="1645920"/>
              </a:tblGrid>
              <a:tr h="370840">
                <a:tc>
                  <a:txBody>
                    <a:bodyPr/>
                    <a:lstStyle/>
                    <a:p>
                      <a:r>
                        <a:rPr lang="en-US" dirty="0" smtClean="0"/>
                        <a:t>Staff</a:t>
                      </a:r>
                      <a:endParaRPr lang="en-US" dirty="0"/>
                    </a:p>
                  </a:txBody>
                  <a:tcPr/>
                </a:tc>
                <a:tc>
                  <a:txBody>
                    <a:bodyPr/>
                    <a:lstStyle/>
                    <a:p>
                      <a:r>
                        <a:rPr lang="en-US" dirty="0" smtClean="0"/>
                        <a:t>Resources/ Time</a:t>
                      </a:r>
                      <a:endParaRPr lang="en-US" dirty="0"/>
                    </a:p>
                  </a:txBody>
                  <a:tcPr/>
                </a:tc>
                <a:tc>
                  <a:txBody>
                    <a:bodyPr/>
                    <a:lstStyle/>
                    <a:p>
                      <a:r>
                        <a:rPr lang="en-US" dirty="0" smtClean="0"/>
                        <a:t>Requirements/ Regulation</a:t>
                      </a:r>
                      <a:endParaRPr lang="en-US" dirty="0"/>
                    </a:p>
                  </a:txBody>
                  <a:tcPr/>
                </a:tc>
                <a:tc>
                  <a:txBody>
                    <a:bodyPr/>
                    <a:lstStyle/>
                    <a:p>
                      <a:r>
                        <a:rPr lang="en-US" dirty="0" smtClean="0"/>
                        <a:t>Lack of Variety</a:t>
                      </a:r>
                      <a:endParaRPr lang="en-US" dirty="0"/>
                    </a:p>
                  </a:txBody>
                  <a:tcPr/>
                </a:tc>
                <a:tc>
                  <a:txBody>
                    <a:bodyPr/>
                    <a:lstStyle/>
                    <a:p>
                      <a:r>
                        <a:rPr lang="en-US" dirty="0" smtClean="0"/>
                        <a:t>Enforcement</a:t>
                      </a:r>
                      <a:endParaRPr lang="en-US" dirty="0"/>
                    </a:p>
                  </a:txBody>
                  <a:tcPr/>
                </a:tc>
              </a:tr>
              <a:tr h="370840">
                <a:tc>
                  <a:txBody>
                    <a:bodyPr/>
                    <a:lstStyle/>
                    <a:p>
                      <a:r>
                        <a:rPr lang="en-US" sz="1400" dirty="0" smtClean="0"/>
                        <a:t>Staff turnover</a:t>
                      </a:r>
                      <a:endParaRPr lang="en-US" sz="1400" dirty="0"/>
                    </a:p>
                  </a:txBody>
                  <a:tcPr/>
                </a:tc>
                <a:tc>
                  <a:txBody>
                    <a:bodyPr/>
                    <a:lstStyle/>
                    <a:p>
                      <a:r>
                        <a:rPr lang="en-US" sz="1400" dirty="0" smtClean="0"/>
                        <a:t>Lack of games, equipment</a:t>
                      </a:r>
                      <a:endParaRPr lang="en-US" sz="1400" dirty="0"/>
                    </a:p>
                  </a:txBody>
                  <a:tcPr/>
                </a:tc>
                <a:tc>
                  <a:txBody>
                    <a:bodyPr/>
                    <a:lstStyle/>
                    <a:p>
                      <a:r>
                        <a:rPr lang="en-US" sz="1400" dirty="0" smtClean="0"/>
                        <a:t>Parental sign-off required</a:t>
                      </a:r>
                      <a:endParaRPr lang="en-US" sz="1400" dirty="0"/>
                    </a:p>
                  </a:txBody>
                  <a:tcPr/>
                </a:tc>
                <a:tc>
                  <a:txBody>
                    <a:bodyPr/>
                    <a:lstStyle/>
                    <a:p>
                      <a:r>
                        <a:rPr lang="en-US" sz="1400" dirty="0" smtClean="0"/>
                        <a:t>Same snack/meal every day</a:t>
                      </a:r>
                      <a:endParaRPr lang="en-US" sz="1400" dirty="0"/>
                    </a:p>
                  </a:txBody>
                  <a:tcPr/>
                </a:tc>
                <a:tc>
                  <a:txBody>
                    <a:bodyPr/>
                    <a:lstStyle/>
                    <a:p>
                      <a:r>
                        <a:rPr lang="en-US" sz="1400" dirty="0" smtClean="0"/>
                        <a:t>Difficult to enforce (smoking)</a:t>
                      </a:r>
                      <a:endParaRPr lang="en-US" sz="1400" dirty="0"/>
                    </a:p>
                  </a:txBody>
                  <a:tcPr/>
                </a:tc>
              </a:tr>
              <a:tr h="370840">
                <a:tc>
                  <a:txBody>
                    <a:bodyPr/>
                    <a:lstStyle/>
                    <a:p>
                      <a:r>
                        <a:rPr lang="en-US" sz="1400" dirty="0" smtClean="0"/>
                        <a:t>Staff get preoccupied with other things</a:t>
                      </a:r>
                      <a:endParaRPr lang="en-US" sz="1400" dirty="0"/>
                    </a:p>
                  </a:txBody>
                  <a:tcPr/>
                </a:tc>
                <a:tc>
                  <a:txBody>
                    <a:bodyPr/>
                    <a:lstStyle/>
                    <a:p>
                      <a:r>
                        <a:rPr lang="en-US" sz="1400" dirty="0" smtClean="0"/>
                        <a:t>Broken equipment</a:t>
                      </a:r>
                      <a:endParaRPr lang="en-US" sz="1400" dirty="0"/>
                    </a:p>
                  </a:txBody>
                  <a:tcPr/>
                </a:tc>
                <a:tc>
                  <a:txBody>
                    <a:bodyPr/>
                    <a:lstStyle/>
                    <a:p>
                      <a:r>
                        <a:rPr lang="en-US" sz="1400" dirty="0" smtClean="0"/>
                        <a:t>Different diet requirements</a:t>
                      </a:r>
                      <a:endParaRPr lang="en-US" sz="1400" dirty="0"/>
                    </a:p>
                  </a:txBody>
                  <a:tcPr/>
                </a:tc>
                <a:tc>
                  <a:txBody>
                    <a:bodyPr/>
                    <a:lstStyle/>
                    <a:p>
                      <a:r>
                        <a:rPr lang="en-US" sz="1400" dirty="0" smtClean="0"/>
                        <a:t>No updates to activities</a:t>
                      </a:r>
                      <a:endParaRPr lang="en-US" sz="1400" dirty="0"/>
                    </a:p>
                  </a:txBody>
                  <a:tcPr/>
                </a:tc>
                <a:tc>
                  <a:txBody>
                    <a:bodyPr/>
                    <a:lstStyle/>
                    <a:p>
                      <a:r>
                        <a:rPr lang="en-US" sz="1400" dirty="0" smtClean="0"/>
                        <a:t>Not part of daily routine</a:t>
                      </a:r>
                      <a:endParaRPr lang="en-US" sz="1400" dirty="0"/>
                    </a:p>
                  </a:txBody>
                  <a:tcPr/>
                </a:tc>
              </a:tr>
              <a:tr h="370840">
                <a:tc>
                  <a:txBody>
                    <a:bodyPr/>
                    <a:lstStyle/>
                    <a:p>
                      <a:r>
                        <a:rPr lang="en-US" sz="1400" dirty="0" smtClean="0"/>
                        <a:t>Not</a:t>
                      </a:r>
                      <a:r>
                        <a:rPr lang="en-US" sz="1400" baseline="0" dirty="0" smtClean="0"/>
                        <a:t> on staff’s radar</a:t>
                      </a:r>
                      <a:endParaRPr lang="en-US" sz="1400" dirty="0"/>
                    </a:p>
                  </a:txBody>
                  <a:tcPr/>
                </a:tc>
                <a:tc>
                  <a:txBody>
                    <a:bodyPr/>
                    <a:lstStyle/>
                    <a:p>
                      <a:r>
                        <a:rPr lang="en-US" sz="1400" dirty="0" smtClean="0"/>
                        <a:t>Don’t like what is provided (food)</a:t>
                      </a:r>
                      <a:endParaRPr lang="en-US" sz="1400" dirty="0"/>
                    </a:p>
                  </a:txBody>
                  <a:tcPr/>
                </a:tc>
                <a:tc>
                  <a:txBody>
                    <a:bodyPr/>
                    <a:lstStyle/>
                    <a:p>
                      <a:r>
                        <a:rPr lang="en-US" sz="1400" dirty="0" smtClean="0"/>
                        <a:t>Allergies</a:t>
                      </a:r>
                      <a:endParaRPr lang="en-US" sz="1400" dirty="0"/>
                    </a:p>
                  </a:txBody>
                  <a:tcPr/>
                </a:tc>
                <a:tc>
                  <a:txBody>
                    <a:bodyPr/>
                    <a:lstStyle/>
                    <a:p>
                      <a:r>
                        <a:rPr lang="en-US" sz="1400" dirty="0" smtClean="0"/>
                        <a:t>Becomes stale to staff with long tenure</a:t>
                      </a:r>
                      <a:endParaRPr lang="en-US" sz="1400" dirty="0"/>
                    </a:p>
                  </a:txBody>
                  <a:tcPr/>
                </a:tc>
                <a:tc>
                  <a:txBody>
                    <a:bodyPr/>
                    <a:lstStyle/>
                    <a:p>
                      <a:endParaRPr lang="en-US" sz="1400" dirty="0"/>
                    </a:p>
                  </a:txBody>
                  <a:tcPr/>
                </a:tc>
              </a:tr>
              <a:tr h="370840">
                <a:tc>
                  <a:txBody>
                    <a:bodyPr/>
                    <a:lstStyle/>
                    <a:p>
                      <a:r>
                        <a:rPr lang="en-US" sz="1400" dirty="0" smtClean="0"/>
                        <a:t>Staff not taking initiative</a:t>
                      </a:r>
                      <a:endParaRPr lang="en-US" sz="1400" dirty="0"/>
                    </a:p>
                  </a:txBody>
                  <a:tcPr/>
                </a:tc>
                <a:tc>
                  <a:txBody>
                    <a:bodyPr/>
                    <a:lstStyle/>
                    <a:p>
                      <a:r>
                        <a:rPr lang="en-US" sz="1400" dirty="0" smtClean="0"/>
                        <a:t>Teachers need to buy materials for kids</a:t>
                      </a:r>
                      <a:endParaRPr lang="en-US" sz="1400" dirty="0"/>
                    </a:p>
                  </a:txBody>
                  <a:tcPr/>
                </a:tc>
                <a:tc>
                  <a:txBody>
                    <a:bodyPr/>
                    <a:lstStyle/>
                    <a:p>
                      <a:r>
                        <a:rPr lang="en-US" sz="1400" dirty="0" smtClean="0"/>
                        <a:t>Facilities aren’t always available (e.g. breastfeeding)</a:t>
                      </a:r>
                      <a:endParaRPr lang="en-US" sz="1400" dirty="0"/>
                    </a:p>
                  </a:txBody>
                  <a:tcPr/>
                </a:tc>
                <a:tc>
                  <a:txBody>
                    <a:bodyPr/>
                    <a:lstStyle/>
                    <a:p>
                      <a:endParaRPr lang="en-US" sz="1400" dirty="0"/>
                    </a:p>
                  </a:txBody>
                  <a:tcPr/>
                </a:tc>
                <a:tc>
                  <a:txBody>
                    <a:bodyPr/>
                    <a:lstStyle/>
                    <a:p>
                      <a:endParaRPr lang="en-US" sz="1400" dirty="0"/>
                    </a:p>
                  </a:txBody>
                  <a:tcPr/>
                </a:tc>
              </a:tr>
              <a:tr h="370840">
                <a:tc>
                  <a:txBody>
                    <a:bodyPr/>
                    <a:lstStyle/>
                    <a:p>
                      <a:r>
                        <a:rPr lang="en-US" sz="1400" dirty="0" smtClean="0"/>
                        <a:t>Not sure what</a:t>
                      </a:r>
                      <a:r>
                        <a:rPr lang="en-US" sz="1400" baseline="0" dirty="0" smtClean="0"/>
                        <a:t> to do to implement</a:t>
                      </a:r>
                      <a:endParaRPr lang="en-US" sz="1400" dirty="0"/>
                    </a:p>
                  </a:txBody>
                  <a:tcPr/>
                </a:tc>
                <a:tc>
                  <a:txBody>
                    <a:bodyPr/>
                    <a:lstStyle/>
                    <a:p>
                      <a:r>
                        <a:rPr lang="en-US" sz="1400" dirty="0" smtClean="0"/>
                        <a:t>Lack of time</a:t>
                      </a:r>
                      <a:endParaRPr lang="en-US" sz="1400" dirty="0"/>
                    </a:p>
                  </a:txBody>
                  <a:tcPr/>
                </a:tc>
                <a:tc>
                  <a:txBody>
                    <a:bodyPr/>
                    <a:lstStyle/>
                    <a:p>
                      <a:endParaRPr lang="en-US" sz="1400" dirty="0"/>
                    </a:p>
                  </a:txBody>
                  <a:tcPr/>
                </a:tc>
                <a:tc>
                  <a:txBody>
                    <a:bodyPr/>
                    <a:lstStyle/>
                    <a:p>
                      <a:endParaRPr lang="en-US" sz="1400" dirty="0"/>
                    </a:p>
                  </a:txBody>
                  <a:tcPr/>
                </a:tc>
                <a:tc>
                  <a:txBody>
                    <a:bodyPr/>
                    <a:lstStyle/>
                    <a:p>
                      <a:endParaRPr lang="en-US" sz="1400" dirty="0"/>
                    </a:p>
                  </a:txBody>
                  <a:tcPr/>
                </a:tc>
              </a:tr>
              <a:tr h="370840">
                <a:tc>
                  <a:txBody>
                    <a:bodyPr/>
                    <a:lstStyle/>
                    <a:p>
                      <a:r>
                        <a:rPr lang="en-US" sz="1400" dirty="0" smtClean="0"/>
                        <a:t>Lack of cohesion between</a:t>
                      </a:r>
                      <a:r>
                        <a:rPr lang="en-US" sz="1400" baseline="0" dirty="0" smtClean="0"/>
                        <a:t> school and OOST</a:t>
                      </a:r>
                      <a:endParaRPr lang="en-US" sz="1400" dirty="0"/>
                    </a:p>
                  </a:txBody>
                  <a:tcPr/>
                </a:tc>
                <a:tc>
                  <a:txBody>
                    <a:bodyPr/>
                    <a:lstStyle/>
                    <a:p>
                      <a:r>
                        <a:rPr lang="en-US" sz="1400" dirty="0" smtClean="0"/>
                        <a:t>Don’t have the facilities</a:t>
                      </a:r>
                      <a:endParaRPr lang="en-US" sz="1400" dirty="0"/>
                    </a:p>
                  </a:txBody>
                  <a:tcPr/>
                </a:tc>
                <a:tc>
                  <a:txBody>
                    <a:bodyPr/>
                    <a:lstStyle/>
                    <a:p>
                      <a:endParaRPr lang="en-US" sz="1400" dirty="0"/>
                    </a:p>
                  </a:txBody>
                  <a:tcPr/>
                </a:tc>
                <a:tc>
                  <a:txBody>
                    <a:bodyPr/>
                    <a:lstStyle/>
                    <a:p>
                      <a:endParaRPr lang="en-US" sz="1400" dirty="0"/>
                    </a:p>
                  </a:txBody>
                  <a:tcPr/>
                </a:tc>
                <a:tc>
                  <a:txBody>
                    <a:bodyPr/>
                    <a:lstStyle/>
                    <a:p>
                      <a:endParaRPr lang="en-US" sz="1400" dirty="0"/>
                    </a:p>
                  </a:txBody>
                  <a:tcPr/>
                </a:tc>
              </a:tr>
            </a:tbl>
          </a:graphicData>
        </a:graphic>
      </p:graphicFrame>
    </p:spTree>
    <p:extLst>
      <p:ext uri="{BB962C8B-B14F-4D97-AF65-F5344CB8AC3E}">
        <p14:creationId xmlns:p14="http://schemas.microsoft.com/office/powerpoint/2010/main" val="30434141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Challenges to Implementation: </a:t>
            </a:r>
            <a:r>
              <a:rPr lang="en-US" dirty="0" smtClean="0"/>
              <a:t/>
            </a:r>
            <a:br>
              <a:rPr lang="en-US" dirty="0" smtClean="0"/>
            </a:br>
            <a:r>
              <a:rPr lang="en-US" dirty="0" smtClean="0"/>
              <a:t>#1 Physical Activity</a:t>
            </a:r>
            <a:endParaRPr lang="en-US" dirty="0"/>
          </a:p>
        </p:txBody>
      </p:sp>
      <p:sp>
        <p:nvSpPr>
          <p:cNvPr id="6" name="Text Placeholder 5"/>
          <p:cNvSpPr>
            <a:spLocks noGrp="1"/>
          </p:cNvSpPr>
          <p:nvPr>
            <p:ph type="body" idx="1"/>
          </p:nvPr>
        </p:nvSpPr>
        <p:spPr/>
        <p:txBody>
          <a:bodyPr/>
          <a:lstStyle/>
          <a:p>
            <a:pPr algn="ctr"/>
            <a:r>
              <a:rPr lang="en-US" dirty="0" smtClean="0"/>
              <a:t>Information</a:t>
            </a:r>
            <a:endParaRPr lang="en-US" dirty="0"/>
          </a:p>
        </p:txBody>
      </p:sp>
      <p:sp>
        <p:nvSpPr>
          <p:cNvPr id="4" name="Content Placeholder 3"/>
          <p:cNvSpPr>
            <a:spLocks noGrp="1"/>
          </p:cNvSpPr>
          <p:nvPr>
            <p:ph sz="half" idx="2"/>
          </p:nvPr>
        </p:nvSpPr>
        <p:spPr/>
        <p:txBody>
          <a:bodyPr/>
          <a:lstStyle/>
          <a:p>
            <a:r>
              <a:rPr lang="en-US" dirty="0" smtClean="0"/>
              <a:t>PA is great for the kids and it comes natural to them</a:t>
            </a:r>
          </a:p>
          <a:p>
            <a:r>
              <a:rPr lang="en-US" dirty="0" smtClean="0"/>
              <a:t>Limited screen time is good… Kids don’t notice until 5</a:t>
            </a:r>
            <a:r>
              <a:rPr lang="en-US" baseline="30000" dirty="0" smtClean="0"/>
              <a:t>th</a:t>
            </a:r>
            <a:r>
              <a:rPr lang="en-US" dirty="0" smtClean="0"/>
              <a:t> grade (when they typically have phones)</a:t>
            </a:r>
          </a:p>
          <a:p>
            <a:r>
              <a:rPr lang="en-US" b="1" dirty="0" smtClean="0"/>
              <a:t>Identified barrier</a:t>
            </a:r>
            <a:r>
              <a:rPr lang="en-US" dirty="0" smtClean="0"/>
              <a:t>: Hard to find a full 60 minutes of activity outside</a:t>
            </a:r>
            <a:endParaRPr lang="en-US" dirty="0"/>
          </a:p>
        </p:txBody>
      </p:sp>
      <p:sp>
        <p:nvSpPr>
          <p:cNvPr id="7" name="Text Placeholder 6"/>
          <p:cNvSpPr>
            <a:spLocks noGrp="1"/>
          </p:cNvSpPr>
          <p:nvPr>
            <p:ph type="body" sz="quarter" idx="3"/>
          </p:nvPr>
        </p:nvSpPr>
        <p:spPr>
          <a:solidFill>
            <a:srgbClr val="00A1DF"/>
          </a:solidFill>
        </p:spPr>
        <p:txBody>
          <a:bodyPr/>
          <a:lstStyle/>
          <a:p>
            <a:pPr algn="ctr"/>
            <a:r>
              <a:rPr lang="en-US" dirty="0" smtClean="0"/>
              <a:t>Opportunity</a:t>
            </a:r>
            <a:endParaRPr lang="en-US" dirty="0"/>
          </a:p>
        </p:txBody>
      </p:sp>
      <p:sp>
        <p:nvSpPr>
          <p:cNvPr id="8" name="Content Placeholder 7"/>
          <p:cNvSpPr>
            <a:spLocks noGrp="1"/>
          </p:cNvSpPr>
          <p:nvPr>
            <p:ph sz="quarter" idx="4"/>
          </p:nvPr>
        </p:nvSpPr>
        <p:spPr>
          <a:xfrm>
            <a:off x="4645025" y="2174875"/>
            <a:ext cx="4041775" cy="3387725"/>
          </a:xfrm>
          <a:ln>
            <a:solidFill>
              <a:srgbClr val="00A1DF"/>
            </a:solidFill>
          </a:ln>
        </p:spPr>
        <p:txBody>
          <a:bodyPr/>
          <a:lstStyle/>
          <a:p>
            <a:r>
              <a:rPr lang="en-US" dirty="0" smtClean="0"/>
              <a:t>PA time is scaled to length of time in care</a:t>
            </a:r>
          </a:p>
          <a:p>
            <a:pPr lvl="1"/>
            <a:r>
              <a:rPr lang="en-US" dirty="0" smtClean="0"/>
              <a:t>8 hours = 60  minutes</a:t>
            </a:r>
          </a:p>
          <a:p>
            <a:pPr lvl="1"/>
            <a:r>
              <a:rPr lang="en-US" dirty="0" smtClean="0"/>
              <a:t>4 hours = 30 minutes</a:t>
            </a:r>
          </a:p>
          <a:p>
            <a:endParaRPr lang="en-US" dirty="0" smtClean="0"/>
          </a:p>
          <a:p>
            <a:r>
              <a:rPr lang="en-US" dirty="0" smtClean="0"/>
              <a:t>Screen time for educational purposes is excluded</a:t>
            </a:r>
            <a:endParaRPr lang="en-US" dirty="0"/>
          </a:p>
        </p:txBody>
      </p:sp>
    </p:spTree>
    <p:extLst>
      <p:ext uri="{BB962C8B-B14F-4D97-AF65-F5344CB8AC3E}">
        <p14:creationId xmlns:p14="http://schemas.microsoft.com/office/powerpoint/2010/main" val="38951755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Challenges to Implementation: </a:t>
            </a:r>
            <a:r>
              <a:rPr lang="en-US" dirty="0" smtClean="0"/>
              <a:t/>
            </a:r>
            <a:br>
              <a:rPr lang="en-US" dirty="0" smtClean="0"/>
            </a:br>
            <a:r>
              <a:rPr lang="en-US" dirty="0" smtClean="0"/>
              <a:t>#3 Breastfeeding</a:t>
            </a:r>
            <a:endParaRPr lang="en-US" dirty="0"/>
          </a:p>
        </p:txBody>
      </p:sp>
      <p:sp>
        <p:nvSpPr>
          <p:cNvPr id="6" name="Text Placeholder 5"/>
          <p:cNvSpPr>
            <a:spLocks noGrp="1"/>
          </p:cNvSpPr>
          <p:nvPr>
            <p:ph type="body" idx="1"/>
          </p:nvPr>
        </p:nvSpPr>
        <p:spPr/>
        <p:txBody>
          <a:bodyPr/>
          <a:lstStyle/>
          <a:p>
            <a:pPr algn="ctr"/>
            <a:r>
              <a:rPr lang="en-US" dirty="0" smtClean="0"/>
              <a:t>Information</a:t>
            </a:r>
            <a:endParaRPr lang="en-US" dirty="0"/>
          </a:p>
        </p:txBody>
      </p:sp>
      <p:sp>
        <p:nvSpPr>
          <p:cNvPr id="4" name="Content Placeholder 3"/>
          <p:cNvSpPr>
            <a:spLocks noGrp="1"/>
          </p:cNvSpPr>
          <p:nvPr>
            <p:ph sz="half" idx="2"/>
          </p:nvPr>
        </p:nvSpPr>
        <p:spPr/>
        <p:txBody>
          <a:bodyPr/>
          <a:lstStyle/>
          <a:p>
            <a:r>
              <a:rPr lang="en-US" dirty="0" smtClean="0"/>
              <a:t>Breastfeeding is a very healthy message to be sending out</a:t>
            </a:r>
          </a:p>
          <a:p>
            <a:endParaRPr lang="en-US" dirty="0" smtClean="0"/>
          </a:p>
          <a:p>
            <a:r>
              <a:rPr lang="en-US" b="1" dirty="0" smtClean="0"/>
              <a:t>Identified barrier</a:t>
            </a:r>
            <a:r>
              <a:rPr lang="en-US" dirty="0" smtClean="0"/>
              <a:t>: “it doesn’t apply to me”</a:t>
            </a:r>
            <a:endParaRPr lang="en-US" dirty="0"/>
          </a:p>
        </p:txBody>
      </p:sp>
      <p:sp>
        <p:nvSpPr>
          <p:cNvPr id="7" name="Text Placeholder 6"/>
          <p:cNvSpPr>
            <a:spLocks noGrp="1"/>
          </p:cNvSpPr>
          <p:nvPr>
            <p:ph type="body" sz="quarter" idx="3"/>
          </p:nvPr>
        </p:nvSpPr>
        <p:spPr>
          <a:solidFill>
            <a:srgbClr val="00A1DF"/>
          </a:solidFill>
        </p:spPr>
        <p:txBody>
          <a:bodyPr/>
          <a:lstStyle/>
          <a:p>
            <a:pPr algn="ctr"/>
            <a:r>
              <a:rPr lang="en-US" dirty="0" smtClean="0"/>
              <a:t>Opportunity</a:t>
            </a:r>
            <a:endParaRPr lang="en-US" dirty="0"/>
          </a:p>
        </p:txBody>
      </p:sp>
      <p:sp>
        <p:nvSpPr>
          <p:cNvPr id="8" name="Content Placeholder 7"/>
          <p:cNvSpPr>
            <a:spLocks noGrp="1"/>
          </p:cNvSpPr>
          <p:nvPr>
            <p:ph sz="quarter" idx="4"/>
          </p:nvPr>
        </p:nvSpPr>
        <p:spPr>
          <a:xfrm>
            <a:off x="4645025" y="2174875"/>
            <a:ext cx="4041775" cy="3387725"/>
          </a:xfrm>
          <a:ln>
            <a:solidFill>
              <a:srgbClr val="00A1DF"/>
            </a:solidFill>
          </a:ln>
        </p:spPr>
        <p:txBody>
          <a:bodyPr/>
          <a:lstStyle/>
          <a:p>
            <a:r>
              <a:rPr lang="en-US" dirty="0" smtClean="0"/>
              <a:t>It DOES apply to everyone</a:t>
            </a:r>
          </a:p>
          <a:p>
            <a:pPr lvl="1"/>
            <a:r>
              <a:rPr lang="en-US" dirty="0" smtClean="0"/>
              <a:t>Normalize it</a:t>
            </a:r>
          </a:p>
          <a:p>
            <a:pPr lvl="1"/>
            <a:r>
              <a:rPr lang="en-US" dirty="0"/>
              <a:t>Added benefit for </a:t>
            </a:r>
            <a:r>
              <a:rPr lang="en-US" dirty="0" smtClean="0"/>
              <a:t>staff</a:t>
            </a:r>
          </a:p>
          <a:p>
            <a:endParaRPr lang="en-US" dirty="0" smtClean="0"/>
          </a:p>
          <a:p>
            <a:r>
              <a:rPr lang="en-US" dirty="0" smtClean="0"/>
              <a:t>Probe to understand why and offer solutions</a:t>
            </a:r>
            <a:endParaRPr lang="en-US" dirty="0"/>
          </a:p>
        </p:txBody>
      </p:sp>
    </p:spTree>
    <p:extLst>
      <p:ext uri="{BB962C8B-B14F-4D97-AF65-F5344CB8AC3E}">
        <p14:creationId xmlns:p14="http://schemas.microsoft.com/office/powerpoint/2010/main" val="7079761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Challenges to Implementation: </a:t>
            </a:r>
            <a:r>
              <a:rPr lang="en-US" dirty="0" smtClean="0"/>
              <a:t/>
            </a:r>
            <a:br>
              <a:rPr lang="en-US" dirty="0" smtClean="0"/>
            </a:br>
            <a:r>
              <a:rPr lang="en-US" dirty="0" smtClean="0"/>
              <a:t>#5 Juice</a:t>
            </a:r>
            <a:endParaRPr lang="en-US" dirty="0"/>
          </a:p>
        </p:txBody>
      </p:sp>
      <p:sp>
        <p:nvSpPr>
          <p:cNvPr id="6" name="Text Placeholder 5"/>
          <p:cNvSpPr>
            <a:spLocks noGrp="1"/>
          </p:cNvSpPr>
          <p:nvPr>
            <p:ph type="body" idx="1"/>
          </p:nvPr>
        </p:nvSpPr>
        <p:spPr/>
        <p:txBody>
          <a:bodyPr/>
          <a:lstStyle/>
          <a:p>
            <a:pPr algn="ctr"/>
            <a:r>
              <a:rPr lang="en-US" dirty="0" smtClean="0"/>
              <a:t>Information</a:t>
            </a:r>
            <a:endParaRPr lang="en-US" dirty="0"/>
          </a:p>
        </p:txBody>
      </p:sp>
      <p:sp>
        <p:nvSpPr>
          <p:cNvPr id="4" name="Content Placeholder 3"/>
          <p:cNvSpPr>
            <a:spLocks noGrp="1"/>
          </p:cNvSpPr>
          <p:nvPr>
            <p:ph sz="half" idx="2"/>
          </p:nvPr>
        </p:nvSpPr>
        <p:spPr/>
        <p:txBody>
          <a:bodyPr/>
          <a:lstStyle/>
          <a:p>
            <a:r>
              <a:rPr lang="en-US" dirty="0" smtClean="0"/>
              <a:t>“Ease” of implementation in centers vs. school settings</a:t>
            </a:r>
          </a:p>
          <a:p>
            <a:endParaRPr lang="en-US" dirty="0" smtClean="0"/>
          </a:p>
          <a:p>
            <a:r>
              <a:rPr lang="en-US" b="1" dirty="0" smtClean="0"/>
              <a:t>Identified barrier</a:t>
            </a:r>
            <a:r>
              <a:rPr lang="en-US" dirty="0" smtClean="0"/>
              <a:t>: too difficult to implement with school-aged children “we do it every day”</a:t>
            </a:r>
            <a:endParaRPr lang="en-US" dirty="0"/>
          </a:p>
        </p:txBody>
      </p:sp>
      <p:sp>
        <p:nvSpPr>
          <p:cNvPr id="7" name="Text Placeholder 6"/>
          <p:cNvSpPr>
            <a:spLocks noGrp="1"/>
          </p:cNvSpPr>
          <p:nvPr>
            <p:ph type="body" sz="quarter" idx="3"/>
          </p:nvPr>
        </p:nvSpPr>
        <p:spPr>
          <a:solidFill>
            <a:srgbClr val="00A1DF"/>
          </a:solidFill>
        </p:spPr>
        <p:txBody>
          <a:bodyPr/>
          <a:lstStyle/>
          <a:p>
            <a:pPr algn="ctr"/>
            <a:r>
              <a:rPr lang="en-US" dirty="0" smtClean="0"/>
              <a:t>Opportunity</a:t>
            </a:r>
            <a:endParaRPr lang="en-US" dirty="0"/>
          </a:p>
        </p:txBody>
      </p:sp>
      <p:sp>
        <p:nvSpPr>
          <p:cNvPr id="8" name="Content Placeholder 7"/>
          <p:cNvSpPr>
            <a:spLocks noGrp="1"/>
          </p:cNvSpPr>
          <p:nvPr>
            <p:ph sz="quarter" idx="4"/>
          </p:nvPr>
        </p:nvSpPr>
        <p:spPr>
          <a:xfrm>
            <a:off x="4645025" y="2174875"/>
            <a:ext cx="4041775" cy="3387725"/>
          </a:xfrm>
          <a:ln>
            <a:solidFill>
              <a:srgbClr val="00A1DF"/>
            </a:solidFill>
          </a:ln>
        </p:spPr>
        <p:txBody>
          <a:bodyPr/>
          <a:lstStyle/>
          <a:p>
            <a:r>
              <a:rPr lang="en-US" dirty="0" smtClean="0"/>
              <a:t>Probe to understand why and offer solutions</a:t>
            </a:r>
          </a:p>
          <a:p>
            <a:pPr marL="0" indent="0">
              <a:buNone/>
            </a:pPr>
            <a:endParaRPr lang="en-US" dirty="0" smtClean="0"/>
          </a:p>
          <a:p>
            <a:r>
              <a:rPr lang="en-US" dirty="0" smtClean="0"/>
              <a:t>Discuss menu/ordering with whoever provides food</a:t>
            </a:r>
            <a:endParaRPr lang="en-US" dirty="0"/>
          </a:p>
        </p:txBody>
      </p:sp>
    </p:spTree>
    <p:extLst>
      <p:ext uri="{BB962C8B-B14F-4D97-AF65-F5344CB8AC3E}">
        <p14:creationId xmlns:p14="http://schemas.microsoft.com/office/powerpoint/2010/main" val="33126850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Challenges to Implementation: </a:t>
            </a:r>
            <a:r>
              <a:rPr lang="en-US" dirty="0" smtClean="0"/>
              <a:t/>
            </a:r>
            <a:br>
              <a:rPr lang="en-US" dirty="0" smtClean="0"/>
            </a:br>
            <a:r>
              <a:rPr lang="en-US" dirty="0" smtClean="0"/>
              <a:t>#6 Family Style Meals</a:t>
            </a:r>
            <a:endParaRPr lang="en-US" dirty="0"/>
          </a:p>
        </p:txBody>
      </p:sp>
      <p:sp>
        <p:nvSpPr>
          <p:cNvPr id="6" name="Text Placeholder 5"/>
          <p:cNvSpPr>
            <a:spLocks noGrp="1"/>
          </p:cNvSpPr>
          <p:nvPr>
            <p:ph type="body" idx="1"/>
          </p:nvPr>
        </p:nvSpPr>
        <p:spPr/>
        <p:txBody>
          <a:bodyPr/>
          <a:lstStyle/>
          <a:p>
            <a:pPr algn="ctr"/>
            <a:r>
              <a:rPr lang="en-US" dirty="0" smtClean="0"/>
              <a:t>Information</a:t>
            </a:r>
            <a:endParaRPr lang="en-US" dirty="0"/>
          </a:p>
        </p:txBody>
      </p:sp>
      <p:sp>
        <p:nvSpPr>
          <p:cNvPr id="4" name="Content Placeholder 3"/>
          <p:cNvSpPr>
            <a:spLocks noGrp="1"/>
          </p:cNvSpPr>
          <p:nvPr>
            <p:ph sz="half" idx="2"/>
          </p:nvPr>
        </p:nvSpPr>
        <p:spPr/>
        <p:txBody>
          <a:bodyPr/>
          <a:lstStyle/>
          <a:p>
            <a:r>
              <a:rPr lang="en-US" dirty="0" smtClean="0"/>
              <a:t>Gross and expensive when kids are learning</a:t>
            </a:r>
          </a:p>
          <a:p>
            <a:endParaRPr lang="en-US" dirty="0" smtClean="0"/>
          </a:p>
          <a:p>
            <a:r>
              <a:rPr lang="en-US" b="1" dirty="0" smtClean="0"/>
              <a:t>Identified barrier</a:t>
            </a:r>
            <a:r>
              <a:rPr lang="en-US" dirty="0" smtClean="0"/>
              <a:t>: Not relevant when snack is a granola bar</a:t>
            </a:r>
            <a:endParaRPr lang="en-US" dirty="0"/>
          </a:p>
        </p:txBody>
      </p:sp>
      <p:sp>
        <p:nvSpPr>
          <p:cNvPr id="7" name="Text Placeholder 6"/>
          <p:cNvSpPr>
            <a:spLocks noGrp="1"/>
          </p:cNvSpPr>
          <p:nvPr>
            <p:ph type="body" sz="quarter" idx="3"/>
          </p:nvPr>
        </p:nvSpPr>
        <p:spPr>
          <a:solidFill>
            <a:srgbClr val="00A1DF"/>
          </a:solidFill>
        </p:spPr>
        <p:txBody>
          <a:bodyPr/>
          <a:lstStyle/>
          <a:p>
            <a:pPr algn="ctr"/>
            <a:r>
              <a:rPr lang="en-US" dirty="0" smtClean="0"/>
              <a:t>Opportunity</a:t>
            </a:r>
            <a:endParaRPr lang="en-US" dirty="0"/>
          </a:p>
        </p:txBody>
      </p:sp>
      <p:sp>
        <p:nvSpPr>
          <p:cNvPr id="8" name="Content Placeholder 7"/>
          <p:cNvSpPr>
            <a:spLocks noGrp="1"/>
          </p:cNvSpPr>
          <p:nvPr>
            <p:ph sz="quarter" idx="4"/>
          </p:nvPr>
        </p:nvSpPr>
        <p:spPr>
          <a:xfrm>
            <a:off x="4645025" y="2174875"/>
            <a:ext cx="4041775" cy="3311525"/>
          </a:xfrm>
          <a:ln>
            <a:solidFill>
              <a:srgbClr val="00A1DF"/>
            </a:solidFill>
          </a:ln>
        </p:spPr>
        <p:txBody>
          <a:bodyPr/>
          <a:lstStyle/>
          <a:p>
            <a:r>
              <a:rPr lang="en-US" dirty="0"/>
              <a:t>Probe to understand why and offer solutions</a:t>
            </a:r>
          </a:p>
          <a:p>
            <a:endParaRPr lang="en-US" dirty="0" smtClean="0"/>
          </a:p>
          <a:p>
            <a:r>
              <a:rPr lang="en-US" dirty="0" smtClean="0"/>
              <a:t>Emphasize other components of FSM</a:t>
            </a:r>
          </a:p>
          <a:p>
            <a:pPr lvl="1"/>
            <a:r>
              <a:rPr lang="en-US" dirty="0" smtClean="0"/>
              <a:t>Positive social interactions around food</a:t>
            </a:r>
            <a:endParaRPr lang="en-US" dirty="0"/>
          </a:p>
        </p:txBody>
      </p:sp>
    </p:spTree>
    <p:extLst>
      <p:ext uri="{BB962C8B-B14F-4D97-AF65-F5344CB8AC3E}">
        <p14:creationId xmlns:p14="http://schemas.microsoft.com/office/powerpoint/2010/main" val="27639609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Challenges to Implementation: </a:t>
            </a:r>
            <a:r>
              <a:rPr lang="en-US" dirty="0" smtClean="0"/>
              <a:t/>
            </a:r>
            <a:br>
              <a:rPr lang="en-US" dirty="0" smtClean="0"/>
            </a:br>
            <a:r>
              <a:rPr lang="en-US" dirty="0" smtClean="0"/>
              <a:t>Requirements/Regulations</a:t>
            </a:r>
            <a:endParaRPr lang="en-US" dirty="0"/>
          </a:p>
        </p:txBody>
      </p:sp>
      <p:sp>
        <p:nvSpPr>
          <p:cNvPr id="6" name="Text Placeholder 5"/>
          <p:cNvSpPr>
            <a:spLocks noGrp="1"/>
          </p:cNvSpPr>
          <p:nvPr>
            <p:ph type="body" idx="1"/>
          </p:nvPr>
        </p:nvSpPr>
        <p:spPr/>
        <p:txBody>
          <a:bodyPr/>
          <a:lstStyle/>
          <a:p>
            <a:pPr algn="ctr"/>
            <a:r>
              <a:rPr lang="en-US" dirty="0" smtClean="0"/>
              <a:t>Information</a:t>
            </a:r>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t>Lots of rules to follow</a:t>
            </a:r>
          </a:p>
          <a:p>
            <a:endParaRPr lang="en-US" dirty="0" smtClean="0"/>
          </a:p>
          <a:p>
            <a:r>
              <a:rPr lang="en-US" dirty="0"/>
              <a:t>Overregulation</a:t>
            </a:r>
          </a:p>
          <a:p>
            <a:pPr lvl="1"/>
            <a:r>
              <a:rPr lang="en-US" dirty="0"/>
              <a:t>Ex: bathroom policies</a:t>
            </a:r>
          </a:p>
          <a:p>
            <a:endParaRPr lang="en-US" dirty="0" smtClean="0"/>
          </a:p>
          <a:p>
            <a:r>
              <a:rPr lang="en-US" b="1" dirty="0" smtClean="0"/>
              <a:t>Identified barrier: </a:t>
            </a:r>
            <a:r>
              <a:rPr lang="en-US" dirty="0" smtClean="0"/>
              <a:t>Contradictions</a:t>
            </a:r>
          </a:p>
          <a:p>
            <a:pPr lvl="1"/>
            <a:r>
              <a:rPr lang="en-US" dirty="0" smtClean="0"/>
              <a:t>Ex: STEM focus vs screen time standard</a:t>
            </a:r>
          </a:p>
          <a:p>
            <a:r>
              <a:rPr lang="en-US" b="1" dirty="0" smtClean="0"/>
              <a:t>Identified barrier: </a:t>
            </a:r>
            <a:r>
              <a:rPr lang="en-US" dirty="0" smtClean="0"/>
              <a:t>Multiple sets of standards</a:t>
            </a:r>
          </a:p>
        </p:txBody>
      </p:sp>
      <p:sp>
        <p:nvSpPr>
          <p:cNvPr id="7" name="Text Placeholder 6"/>
          <p:cNvSpPr>
            <a:spLocks noGrp="1"/>
          </p:cNvSpPr>
          <p:nvPr>
            <p:ph type="body" sz="quarter" idx="3"/>
          </p:nvPr>
        </p:nvSpPr>
        <p:spPr>
          <a:solidFill>
            <a:srgbClr val="00A1DF"/>
          </a:solidFill>
        </p:spPr>
        <p:txBody>
          <a:bodyPr/>
          <a:lstStyle/>
          <a:p>
            <a:pPr algn="ctr"/>
            <a:r>
              <a:rPr lang="en-US" dirty="0" smtClean="0"/>
              <a:t>Opportunity</a:t>
            </a:r>
            <a:endParaRPr lang="en-US" dirty="0"/>
          </a:p>
        </p:txBody>
      </p:sp>
      <p:sp>
        <p:nvSpPr>
          <p:cNvPr id="8" name="Content Placeholder 7"/>
          <p:cNvSpPr>
            <a:spLocks noGrp="1"/>
          </p:cNvSpPr>
          <p:nvPr>
            <p:ph sz="quarter" idx="4"/>
          </p:nvPr>
        </p:nvSpPr>
        <p:spPr>
          <a:xfrm>
            <a:off x="4645025" y="2174875"/>
            <a:ext cx="4041775" cy="3311525"/>
          </a:xfrm>
          <a:ln>
            <a:solidFill>
              <a:srgbClr val="00A1DF"/>
            </a:solidFill>
          </a:ln>
        </p:spPr>
        <p:txBody>
          <a:bodyPr/>
          <a:lstStyle/>
          <a:p>
            <a:r>
              <a:rPr lang="en-US" dirty="0" smtClean="0"/>
              <a:t>Help programs problem solve</a:t>
            </a:r>
          </a:p>
          <a:p>
            <a:pPr lvl="1"/>
            <a:r>
              <a:rPr lang="en-US" dirty="0" smtClean="0"/>
              <a:t>Ex: misunderstandings</a:t>
            </a:r>
          </a:p>
          <a:p>
            <a:r>
              <a:rPr lang="en-US" dirty="0" smtClean="0"/>
              <a:t>Draw connections between sets of standards</a:t>
            </a:r>
            <a:endParaRPr lang="en-US" dirty="0"/>
          </a:p>
        </p:txBody>
      </p:sp>
    </p:spTree>
    <p:extLst>
      <p:ext uri="{BB962C8B-B14F-4D97-AF65-F5344CB8AC3E}">
        <p14:creationId xmlns:p14="http://schemas.microsoft.com/office/powerpoint/2010/main" val="36665085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Challenges to Implementation: </a:t>
            </a:r>
            <a:r>
              <a:rPr lang="en-US" dirty="0" smtClean="0"/>
              <a:t/>
            </a:r>
            <a:br>
              <a:rPr lang="en-US" dirty="0" smtClean="0"/>
            </a:br>
            <a:r>
              <a:rPr lang="en-US" dirty="0" smtClean="0"/>
              <a:t>Cohesion w/ School Day</a:t>
            </a:r>
            <a:endParaRPr lang="en-US" dirty="0"/>
          </a:p>
        </p:txBody>
      </p:sp>
      <p:sp>
        <p:nvSpPr>
          <p:cNvPr id="6" name="Text Placeholder 5"/>
          <p:cNvSpPr>
            <a:spLocks noGrp="1"/>
          </p:cNvSpPr>
          <p:nvPr>
            <p:ph type="body" idx="1"/>
          </p:nvPr>
        </p:nvSpPr>
        <p:spPr/>
        <p:txBody>
          <a:bodyPr/>
          <a:lstStyle/>
          <a:p>
            <a:pPr algn="ctr"/>
            <a:r>
              <a:rPr lang="en-US" dirty="0" smtClean="0"/>
              <a:t>Information</a:t>
            </a:r>
            <a:endParaRPr lang="en-US" dirty="0"/>
          </a:p>
        </p:txBody>
      </p:sp>
      <p:sp>
        <p:nvSpPr>
          <p:cNvPr id="4" name="Content Placeholder 3"/>
          <p:cNvSpPr>
            <a:spLocks noGrp="1"/>
          </p:cNvSpPr>
          <p:nvPr>
            <p:ph sz="half" idx="2"/>
          </p:nvPr>
        </p:nvSpPr>
        <p:spPr/>
        <p:txBody>
          <a:bodyPr/>
          <a:lstStyle/>
          <a:p>
            <a:r>
              <a:rPr lang="en-US" b="1" dirty="0" smtClean="0"/>
              <a:t>Identified barrier</a:t>
            </a:r>
            <a:r>
              <a:rPr lang="en-US" dirty="0" smtClean="0"/>
              <a:t>: Information about students not shared with OOST providers</a:t>
            </a:r>
          </a:p>
          <a:p>
            <a:endParaRPr lang="en-US" b="1" dirty="0"/>
          </a:p>
          <a:p>
            <a:r>
              <a:rPr lang="en-US" b="1" dirty="0" smtClean="0"/>
              <a:t>Identified barrier</a:t>
            </a:r>
            <a:r>
              <a:rPr lang="en-US" dirty="0" smtClean="0"/>
              <a:t>: OOST providers are outside organizations too</a:t>
            </a:r>
            <a:endParaRPr lang="en-US" b="1" dirty="0"/>
          </a:p>
        </p:txBody>
      </p:sp>
      <p:sp>
        <p:nvSpPr>
          <p:cNvPr id="7" name="Text Placeholder 6"/>
          <p:cNvSpPr>
            <a:spLocks noGrp="1"/>
          </p:cNvSpPr>
          <p:nvPr>
            <p:ph type="body" sz="quarter" idx="3"/>
          </p:nvPr>
        </p:nvSpPr>
        <p:spPr>
          <a:solidFill>
            <a:srgbClr val="00A1DF"/>
          </a:solidFill>
        </p:spPr>
        <p:txBody>
          <a:bodyPr/>
          <a:lstStyle/>
          <a:p>
            <a:pPr algn="ctr"/>
            <a:r>
              <a:rPr lang="en-US" dirty="0" smtClean="0"/>
              <a:t>Opportunity</a:t>
            </a:r>
            <a:endParaRPr lang="en-US" dirty="0"/>
          </a:p>
        </p:txBody>
      </p:sp>
      <p:sp>
        <p:nvSpPr>
          <p:cNvPr id="8" name="Content Placeholder 7"/>
          <p:cNvSpPr>
            <a:spLocks noGrp="1"/>
          </p:cNvSpPr>
          <p:nvPr>
            <p:ph sz="quarter" idx="4"/>
          </p:nvPr>
        </p:nvSpPr>
        <p:spPr>
          <a:xfrm>
            <a:off x="4645025" y="2174875"/>
            <a:ext cx="4041775" cy="3387725"/>
          </a:xfrm>
          <a:ln>
            <a:solidFill>
              <a:srgbClr val="00A1DF"/>
            </a:solidFill>
          </a:ln>
        </p:spPr>
        <p:txBody>
          <a:bodyPr/>
          <a:lstStyle/>
          <a:p>
            <a:r>
              <a:rPr lang="en-US" dirty="0" smtClean="0"/>
              <a:t>Be a connector between OOST programs and schools</a:t>
            </a:r>
          </a:p>
          <a:p>
            <a:endParaRPr lang="en-US" dirty="0"/>
          </a:p>
          <a:p>
            <a:r>
              <a:rPr lang="en-US" dirty="0" smtClean="0"/>
              <a:t>Connect sites with other community resources</a:t>
            </a:r>
          </a:p>
        </p:txBody>
      </p:sp>
    </p:spTree>
    <p:extLst>
      <p:ext uri="{BB962C8B-B14F-4D97-AF65-F5344CB8AC3E}">
        <p14:creationId xmlns:p14="http://schemas.microsoft.com/office/powerpoint/2010/main" val="14220190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Challenges to Implementation: </a:t>
            </a:r>
            <a:r>
              <a:rPr lang="en-US" dirty="0" smtClean="0"/>
              <a:t/>
            </a:r>
            <a:br>
              <a:rPr lang="en-US" dirty="0" smtClean="0"/>
            </a:br>
            <a:r>
              <a:rPr lang="en-US" dirty="0" smtClean="0"/>
              <a:t>Staff</a:t>
            </a:r>
            <a:endParaRPr lang="en-US" dirty="0"/>
          </a:p>
        </p:txBody>
      </p:sp>
      <p:sp>
        <p:nvSpPr>
          <p:cNvPr id="6" name="Text Placeholder 5"/>
          <p:cNvSpPr>
            <a:spLocks noGrp="1"/>
          </p:cNvSpPr>
          <p:nvPr>
            <p:ph type="body" idx="1"/>
          </p:nvPr>
        </p:nvSpPr>
        <p:spPr/>
        <p:txBody>
          <a:bodyPr/>
          <a:lstStyle/>
          <a:p>
            <a:pPr algn="ctr"/>
            <a:r>
              <a:rPr lang="en-US" dirty="0" smtClean="0"/>
              <a:t>Information</a:t>
            </a:r>
            <a:endParaRPr lang="en-US" dirty="0"/>
          </a:p>
        </p:txBody>
      </p:sp>
      <p:sp>
        <p:nvSpPr>
          <p:cNvPr id="4" name="Content Placeholder 3"/>
          <p:cNvSpPr>
            <a:spLocks noGrp="1"/>
          </p:cNvSpPr>
          <p:nvPr>
            <p:ph sz="half" idx="2"/>
          </p:nvPr>
        </p:nvSpPr>
        <p:spPr/>
        <p:txBody>
          <a:bodyPr/>
          <a:lstStyle/>
          <a:p>
            <a:r>
              <a:rPr lang="en-US" dirty="0" smtClean="0"/>
              <a:t>Need more of the “why”</a:t>
            </a:r>
          </a:p>
          <a:p>
            <a:endParaRPr lang="en-US" dirty="0" smtClean="0"/>
          </a:p>
          <a:p>
            <a:r>
              <a:rPr lang="en-US" dirty="0" smtClean="0"/>
              <a:t>High turnover</a:t>
            </a:r>
          </a:p>
          <a:p>
            <a:endParaRPr lang="en-US" dirty="0" smtClean="0"/>
          </a:p>
          <a:p>
            <a:r>
              <a:rPr lang="en-US" dirty="0" smtClean="0"/>
              <a:t>Not on radar</a:t>
            </a:r>
          </a:p>
          <a:p>
            <a:endParaRPr lang="en-US" dirty="0"/>
          </a:p>
          <a:p>
            <a:r>
              <a:rPr lang="en-US" dirty="0" smtClean="0"/>
              <a:t>Lack of variety</a:t>
            </a:r>
            <a:endParaRPr lang="en-US" dirty="0"/>
          </a:p>
        </p:txBody>
      </p:sp>
      <p:sp>
        <p:nvSpPr>
          <p:cNvPr id="7" name="Text Placeholder 6"/>
          <p:cNvSpPr>
            <a:spLocks noGrp="1"/>
          </p:cNvSpPr>
          <p:nvPr>
            <p:ph type="body" sz="quarter" idx="3"/>
          </p:nvPr>
        </p:nvSpPr>
        <p:spPr>
          <a:solidFill>
            <a:srgbClr val="00A1DF"/>
          </a:solidFill>
        </p:spPr>
        <p:txBody>
          <a:bodyPr/>
          <a:lstStyle/>
          <a:p>
            <a:pPr algn="ctr"/>
            <a:r>
              <a:rPr lang="en-US" dirty="0" smtClean="0"/>
              <a:t>Opportunity</a:t>
            </a:r>
            <a:endParaRPr lang="en-US" dirty="0"/>
          </a:p>
        </p:txBody>
      </p:sp>
      <p:sp>
        <p:nvSpPr>
          <p:cNvPr id="8" name="Content Placeholder 7"/>
          <p:cNvSpPr>
            <a:spLocks noGrp="1"/>
          </p:cNvSpPr>
          <p:nvPr>
            <p:ph sz="quarter" idx="4"/>
          </p:nvPr>
        </p:nvSpPr>
        <p:spPr>
          <a:xfrm>
            <a:off x="4645025" y="2174875"/>
            <a:ext cx="4041775" cy="3387725"/>
          </a:xfrm>
          <a:ln>
            <a:solidFill>
              <a:srgbClr val="00A1DF"/>
            </a:solidFill>
          </a:ln>
        </p:spPr>
        <p:txBody>
          <a:bodyPr/>
          <a:lstStyle/>
          <a:p>
            <a:r>
              <a:rPr lang="en-US" dirty="0" smtClean="0"/>
              <a:t>Offer training opportunities</a:t>
            </a:r>
          </a:p>
          <a:p>
            <a:pPr lvl="1"/>
            <a:r>
              <a:rPr lang="en-US" dirty="0" smtClean="0"/>
              <a:t>Standards</a:t>
            </a:r>
          </a:p>
          <a:p>
            <a:pPr lvl="1"/>
            <a:r>
              <a:rPr lang="en-US" dirty="0" smtClean="0"/>
              <a:t>Importance of role modeling</a:t>
            </a:r>
          </a:p>
          <a:p>
            <a:r>
              <a:rPr lang="en-US" dirty="0" smtClean="0"/>
              <a:t>Specialized TA to integrate into daily routines</a:t>
            </a:r>
          </a:p>
          <a:p>
            <a:r>
              <a:rPr lang="en-US" smtClean="0"/>
              <a:t>Update materials</a:t>
            </a:r>
            <a:endParaRPr lang="en-US" dirty="0"/>
          </a:p>
        </p:txBody>
      </p:sp>
    </p:spTree>
    <p:extLst>
      <p:ext uri="{BB962C8B-B14F-4D97-AF65-F5344CB8AC3E}">
        <p14:creationId xmlns:p14="http://schemas.microsoft.com/office/powerpoint/2010/main" val="20957041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Challenges to Implementation: </a:t>
            </a:r>
            <a:r>
              <a:rPr lang="en-US" dirty="0" smtClean="0"/>
              <a:t/>
            </a:r>
            <a:br>
              <a:rPr lang="en-US" dirty="0" smtClean="0"/>
            </a:br>
            <a:r>
              <a:rPr lang="en-US" dirty="0" smtClean="0"/>
              <a:t>Resource/Time</a:t>
            </a:r>
            <a:endParaRPr lang="en-US" dirty="0"/>
          </a:p>
        </p:txBody>
      </p:sp>
      <p:sp>
        <p:nvSpPr>
          <p:cNvPr id="6" name="Text Placeholder 5"/>
          <p:cNvSpPr>
            <a:spLocks noGrp="1"/>
          </p:cNvSpPr>
          <p:nvPr>
            <p:ph type="body" idx="1"/>
          </p:nvPr>
        </p:nvSpPr>
        <p:spPr/>
        <p:txBody>
          <a:bodyPr/>
          <a:lstStyle/>
          <a:p>
            <a:pPr algn="ctr"/>
            <a:r>
              <a:rPr lang="en-US" dirty="0" smtClean="0"/>
              <a:t>Information</a:t>
            </a:r>
            <a:endParaRPr lang="en-US" dirty="0"/>
          </a:p>
        </p:txBody>
      </p:sp>
      <p:sp>
        <p:nvSpPr>
          <p:cNvPr id="4" name="Content Placeholder 3"/>
          <p:cNvSpPr>
            <a:spLocks noGrp="1"/>
          </p:cNvSpPr>
          <p:nvPr>
            <p:ph sz="half" idx="2"/>
          </p:nvPr>
        </p:nvSpPr>
        <p:spPr/>
        <p:txBody>
          <a:bodyPr/>
          <a:lstStyle/>
          <a:p>
            <a:r>
              <a:rPr lang="en-US" dirty="0" smtClean="0"/>
              <a:t>OOST Early Childhood is especially under funded</a:t>
            </a:r>
          </a:p>
          <a:p>
            <a:pPr lvl="1"/>
            <a:r>
              <a:rPr lang="en-US" dirty="0" smtClean="0"/>
              <a:t>Lacks equipment</a:t>
            </a:r>
          </a:p>
          <a:p>
            <a:pPr lvl="1"/>
            <a:endParaRPr lang="en-US" dirty="0" smtClean="0"/>
          </a:p>
          <a:p>
            <a:r>
              <a:rPr lang="en-US" b="1" dirty="0" smtClean="0"/>
              <a:t>Identified barrier</a:t>
            </a:r>
            <a:r>
              <a:rPr lang="en-US" dirty="0" smtClean="0"/>
              <a:t>: not enough time to coordinate Empower “time”</a:t>
            </a:r>
            <a:endParaRPr lang="en-US" b="1" dirty="0"/>
          </a:p>
        </p:txBody>
      </p:sp>
      <p:sp>
        <p:nvSpPr>
          <p:cNvPr id="7" name="Text Placeholder 6"/>
          <p:cNvSpPr>
            <a:spLocks noGrp="1"/>
          </p:cNvSpPr>
          <p:nvPr>
            <p:ph type="body" sz="quarter" idx="3"/>
          </p:nvPr>
        </p:nvSpPr>
        <p:spPr>
          <a:solidFill>
            <a:srgbClr val="00A1DF"/>
          </a:solidFill>
        </p:spPr>
        <p:txBody>
          <a:bodyPr/>
          <a:lstStyle/>
          <a:p>
            <a:pPr algn="ctr"/>
            <a:r>
              <a:rPr lang="en-US" dirty="0" smtClean="0"/>
              <a:t>Opportunity</a:t>
            </a:r>
            <a:endParaRPr lang="en-US" dirty="0"/>
          </a:p>
        </p:txBody>
      </p:sp>
      <p:sp>
        <p:nvSpPr>
          <p:cNvPr id="8" name="Content Placeholder 7"/>
          <p:cNvSpPr>
            <a:spLocks noGrp="1"/>
          </p:cNvSpPr>
          <p:nvPr>
            <p:ph sz="quarter" idx="4"/>
          </p:nvPr>
        </p:nvSpPr>
        <p:spPr>
          <a:xfrm>
            <a:off x="4645025" y="2174875"/>
            <a:ext cx="4041775" cy="3235325"/>
          </a:xfrm>
          <a:ln>
            <a:solidFill>
              <a:srgbClr val="00A1DF"/>
            </a:solidFill>
          </a:ln>
        </p:spPr>
        <p:txBody>
          <a:bodyPr/>
          <a:lstStyle/>
          <a:p>
            <a:r>
              <a:rPr lang="en-US" dirty="0" smtClean="0"/>
              <a:t>Help integrate Empower into existing programming</a:t>
            </a:r>
          </a:p>
          <a:p>
            <a:endParaRPr lang="en-US" dirty="0" smtClean="0"/>
          </a:p>
          <a:p>
            <a:r>
              <a:rPr lang="en-US" dirty="0" smtClean="0"/>
              <a:t>Misunderstanding with breastfeeding standard</a:t>
            </a:r>
            <a:endParaRPr lang="en-US" dirty="0"/>
          </a:p>
        </p:txBody>
      </p:sp>
    </p:spTree>
    <p:extLst>
      <p:ext uri="{BB962C8B-B14F-4D97-AF65-F5344CB8AC3E}">
        <p14:creationId xmlns:p14="http://schemas.microsoft.com/office/powerpoint/2010/main" val="19762100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normAutofit/>
          </a:bodyPr>
          <a:lstStyle/>
          <a:p>
            <a:r>
              <a:rPr lang="en-US" dirty="0" smtClean="0"/>
              <a:t>Understand </a:t>
            </a:r>
            <a:r>
              <a:rPr lang="en-US" dirty="0"/>
              <a:t>perceptions and potential barriers to implementing Empower in OOST </a:t>
            </a:r>
            <a:endParaRPr lang="en-US" dirty="0" smtClean="0"/>
          </a:p>
          <a:p>
            <a:endParaRPr lang="en-US" dirty="0" smtClean="0"/>
          </a:p>
          <a:p>
            <a:r>
              <a:rPr lang="en-US" dirty="0" smtClean="0"/>
              <a:t>Identify </a:t>
            </a:r>
            <a:r>
              <a:rPr lang="en-US" dirty="0"/>
              <a:t>specific areas of opportunity for AZ Health Zone LIAs to support implementation of </a:t>
            </a:r>
            <a:r>
              <a:rPr lang="en-US" dirty="0" smtClean="0"/>
              <a:t>Empower in the OOST setting</a:t>
            </a:r>
            <a:endParaRPr lang="en-US" dirty="0"/>
          </a:p>
          <a:p>
            <a:endParaRPr lang="en-US" dirty="0"/>
          </a:p>
        </p:txBody>
      </p:sp>
    </p:spTree>
    <p:extLst>
      <p:ext uri="{BB962C8B-B14F-4D97-AF65-F5344CB8AC3E}">
        <p14:creationId xmlns:p14="http://schemas.microsoft.com/office/powerpoint/2010/main" val="14763167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 to Standards</a:t>
            </a:r>
            <a:endParaRPr lang="en-US" dirty="0"/>
          </a:p>
        </p:txBody>
      </p:sp>
      <p:sp>
        <p:nvSpPr>
          <p:cNvPr id="3" name="Text Placeholder 2"/>
          <p:cNvSpPr>
            <a:spLocks noGrp="1"/>
          </p:cNvSpPr>
          <p:nvPr>
            <p:ph type="body" idx="1"/>
          </p:nvPr>
        </p:nvSpPr>
        <p:spPr/>
        <p:txBody>
          <a:bodyPr/>
          <a:lstStyle/>
          <a:p>
            <a:r>
              <a:rPr lang="en-US" dirty="0" smtClean="0"/>
              <a:t>Current Standards</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Make standards age appropriate</a:t>
            </a:r>
          </a:p>
          <a:p>
            <a:r>
              <a:rPr lang="en-US" dirty="0" smtClean="0"/>
              <a:t>Coordinate standards across programs</a:t>
            </a:r>
          </a:p>
          <a:p>
            <a:r>
              <a:rPr lang="en-US" dirty="0" smtClean="0"/>
              <a:t>Watch over-regulating</a:t>
            </a:r>
          </a:p>
          <a:p>
            <a:r>
              <a:rPr lang="en-US" dirty="0" smtClean="0"/>
              <a:t>Eliminate juice requirement</a:t>
            </a:r>
          </a:p>
          <a:p>
            <a:r>
              <a:rPr lang="en-US" dirty="0" smtClean="0"/>
              <a:t>Combine smoking standards</a:t>
            </a:r>
          </a:p>
          <a:p>
            <a:r>
              <a:rPr lang="en-US" dirty="0" smtClean="0"/>
              <a:t>Provide resources with the standards</a:t>
            </a:r>
          </a:p>
          <a:p>
            <a:r>
              <a:rPr lang="en-US" dirty="0" smtClean="0"/>
              <a:t>Update existing materials</a:t>
            </a:r>
            <a:endParaRPr lang="en-US" dirty="0"/>
          </a:p>
        </p:txBody>
      </p:sp>
      <p:sp>
        <p:nvSpPr>
          <p:cNvPr id="5" name="Text Placeholder 4"/>
          <p:cNvSpPr>
            <a:spLocks noGrp="1"/>
          </p:cNvSpPr>
          <p:nvPr>
            <p:ph type="body" sz="quarter" idx="3"/>
          </p:nvPr>
        </p:nvSpPr>
        <p:spPr/>
        <p:txBody>
          <a:bodyPr/>
          <a:lstStyle/>
          <a:p>
            <a:r>
              <a:rPr lang="en-US" dirty="0" smtClean="0"/>
              <a:t>New Standards</a:t>
            </a:r>
            <a:endParaRPr lang="en-US" dirty="0"/>
          </a:p>
        </p:txBody>
      </p:sp>
      <p:sp>
        <p:nvSpPr>
          <p:cNvPr id="6" name="Content Placeholder 5"/>
          <p:cNvSpPr>
            <a:spLocks noGrp="1"/>
          </p:cNvSpPr>
          <p:nvPr>
            <p:ph sz="quarter" idx="4"/>
          </p:nvPr>
        </p:nvSpPr>
        <p:spPr/>
        <p:txBody>
          <a:bodyPr>
            <a:normAutofit fontScale="92500" lnSpcReduction="10000"/>
          </a:bodyPr>
          <a:lstStyle/>
          <a:p>
            <a:r>
              <a:rPr lang="en-US" dirty="0" smtClean="0"/>
              <a:t>Behavioral issues – bullying</a:t>
            </a:r>
          </a:p>
          <a:p>
            <a:r>
              <a:rPr lang="en-US" dirty="0" smtClean="0"/>
              <a:t>Hygiene – washing/germs</a:t>
            </a:r>
          </a:p>
          <a:p>
            <a:r>
              <a:rPr lang="en-US" dirty="0" smtClean="0"/>
              <a:t>Accommodations – CSHCN</a:t>
            </a:r>
          </a:p>
          <a:p>
            <a:r>
              <a:rPr lang="en-US" dirty="0" smtClean="0"/>
              <a:t>Drinking water</a:t>
            </a:r>
          </a:p>
          <a:p>
            <a:r>
              <a:rPr lang="en-US" dirty="0" smtClean="0"/>
              <a:t>Dealing with violence</a:t>
            </a:r>
          </a:p>
          <a:p>
            <a:r>
              <a:rPr lang="en-US" dirty="0" smtClean="0"/>
              <a:t>Binging</a:t>
            </a:r>
          </a:p>
          <a:p>
            <a:r>
              <a:rPr lang="en-US" dirty="0" smtClean="0"/>
              <a:t>Leadership/autonomy</a:t>
            </a:r>
          </a:p>
          <a:p>
            <a:r>
              <a:rPr lang="en-US" dirty="0" smtClean="0"/>
              <a:t>Stress management</a:t>
            </a:r>
          </a:p>
          <a:p>
            <a:r>
              <a:rPr lang="en-US" dirty="0" smtClean="0"/>
              <a:t>Special Needs</a:t>
            </a:r>
          </a:p>
          <a:p>
            <a:r>
              <a:rPr lang="en-US" dirty="0" smtClean="0"/>
              <a:t>Adult/Child interactions</a:t>
            </a:r>
            <a:endParaRPr lang="en-US" dirty="0"/>
          </a:p>
        </p:txBody>
      </p:sp>
    </p:spTree>
    <p:extLst>
      <p:ext uri="{BB962C8B-B14F-4D97-AF65-F5344CB8AC3E}">
        <p14:creationId xmlns:p14="http://schemas.microsoft.com/office/powerpoint/2010/main" val="7635723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62000" y="2895600"/>
            <a:ext cx="7772400" cy="1155700"/>
          </a:xfrm>
        </p:spPr>
        <p:txBody>
          <a:bodyPr/>
          <a:lstStyle/>
          <a:p>
            <a:pPr algn="ctr"/>
            <a:r>
              <a:rPr lang="en-US" dirty="0" smtClean="0"/>
              <a:t>Participating with Empower</a:t>
            </a:r>
            <a:endParaRPr lang="en-US" dirty="0"/>
          </a:p>
        </p:txBody>
      </p:sp>
      <p:sp>
        <p:nvSpPr>
          <p:cNvPr id="8" name="Text Placeholder 7"/>
          <p:cNvSpPr>
            <a:spLocks noGrp="1"/>
          </p:cNvSpPr>
          <p:nvPr>
            <p:ph type="body" idx="1"/>
          </p:nvPr>
        </p:nvSpPr>
        <p:spPr/>
        <p:txBody>
          <a:bodyPr/>
          <a:lstStyle/>
          <a:p>
            <a:endParaRPr lang="en-US"/>
          </a:p>
        </p:txBody>
      </p:sp>
    </p:spTree>
    <p:extLst>
      <p:ext uri="{BB962C8B-B14F-4D97-AF65-F5344CB8AC3E}">
        <p14:creationId xmlns:p14="http://schemas.microsoft.com/office/powerpoint/2010/main" val="16647334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Directors vs. Teachers/Staff</a:t>
            </a:r>
            <a:endParaRPr lang="en-US" dirty="0"/>
          </a:p>
        </p:txBody>
      </p:sp>
      <p:sp>
        <p:nvSpPr>
          <p:cNvPr id="5" name="Content Placeholder 4"/>
          <p:cNvSpPr>
            <a:spLocks noGrp="1"/>
          </p:cNvSpPr>
          <p:nvPr>
            <p:ph idx="1"/>
          </p:nvPr>
        </p:nvSpPr>
        <p:spPr/>
        <p:txBody>
          <a:bodyPr/>
          <a:lstStyle/>
          <a:p>
            <a:r>
              <a:rPr lang="en-US" dirty="0" smtClean="0"/>
              <a:t>Learning about Empower</a:t>
            </a:r>
          </a:p>
          <a:p>
            <a:endParaRPr lang="en-US" dirty="0" smtClean="0"/>
          </a:p>
          <a:p>
            <a:r>
              <a:rPr lang="en-US" dirty="0" smtClean="0"/>
              <a:t>Training Received</a:t>
            </a:r>
          </a:p>
          <a:p>
            <a:endParaRPr lang="en-US" dirty="0"/>
          </a:p>
        </p:txBody>
      </p:sp>
      <p:sp>
        <p:nvSpPr>
          <p:cNvPr id="6" name="Explosion 2 5"/>
          <p:cNvSpPr/>
          <p:nvPr/>
        </p:nvSpPr>
        <p:spPr>
          <a:xfrm rot="405981">
            <a:off x="304799" y="1075568"/>
            <a:ext cx="8229600" cy="5410200"/>
          </a:xfrm>
          <a:prstGeom prst="irregularSeal2">
            <a:avLst/>
          </a:prstGeom>
          <a:solidFill>
            <a:srgbClr val="00A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752600" y="2819400"/>
            <a:ext cx="4953000" cy="1384995"/>
          </a:xfrm>
          <a:prstGeom prst="rect">
            <a:avLst/>
          </a:prstGeom>
          <a:noFill/>
        </p:spPr>
        <p:txBody>
          <a:bodyPr wrap="square" rtlCol="0">
            <a:spAutoFit/>
          </a:bodyPr>
          <a:lstStyle/>
          <a:p>
            <a:pPr algn="ctr"/>
            <a:r>
              <a:rPr lang="en-US" sz="2800" b="1" dirty="0" smtClean="0"/>
              <a:t>LIA Opportunity: Be flexible with training offerings, connect with routine trainings.</a:t>
            </a:r>
            <a:endParaRPr lang="en-US" sz="2800" b="1" dirty="0"/>
          </a:p>
        </p:txBody>
      </p:sp>
    </p:spTree>
    <p:extLst>
      <p:ext uri="{BB962C8B-B14F-4D97-AF65-F5344CB8AC3E}">
        <p14:creationId xmlns:p14="http://schemas.microsoft.com/office/powerpoint/2010/main" val="904866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2895600"/>
            <a:ext cx="7772400" cy="1155700"/>
          </a:xfrm>
        </p:spPr>
        <p:txBody>
          <a:bodyPr/>
          <a:lstStyle/>
          <a:p>
            <a:pPr algn="ctr"/>
            <a:r>
              <a:rPr lang="en-US" dirty="0" smtClean="0"/>
              <a:t>Empower Materials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2967616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Material Feedback</a:t>
            </a:r>
            <a:endParaRPr lang="en-US" dirty="0"/>
          </a:p>
        </p:txBody>
      </p:sp>
      <p:sp>
        <p:nvSpPr>
          <p:cNvPr id="5" name="Content Placeholder 4"/>
          <p:cNvSpPr>
            <a:spLocks noGrp="1"/>
          </p:cNvSpPr>
          <p:nvPr>
            <p:ph idx="1"/>
          </p:nvPr>
        </p:nvSpPr>
        <p:spPr/>
        <p:txBody>
          <a:bodyPr>
            <a:normAutofit/>
          </a:bodyPr>
          <a:lstStyle/>
          <a:p>
            <a:r>
              <a:rPr lang="en-US" dirty="0" smtClean="0"/>
              <a:t>Need more and updated materials</a:t>
            </a:r>
          </a:p>
          <a:p>
            <a:r>
              <a:rPr lang="en-US" dirty="0" smtClean="0"/>
              <a:t>Enhance the website</a:t>
            </a:r>
          </a:p>
          <a:p>
            <a:r>
              <a:rPr lang="en-US" dirty="0" smtClean="0"/>
              <a:t>Superhero imagery is current</a:t>
            </a:r>
          </a:p>
          <a:p>
            <a:r>
              <a:rPr lang="en-US" dirty="0" smtClean="0"/>
              <a:t>Colorful and fun</a:t>
            </a:r>
          </a:p>
          <a:p>
            <a:r>
              <a:rPr lang="en-US" dirty="0" smtClean="0"/>
              <a:t>Different demographics</a:t>
            </a:r>
          </a:p>
          <a:p>
            <a:r>
              <a:rPr lang="en-US" dirty="0" smtClean="0"/>
              <a:t>Establish process to get replacement materials</a:t>
            </a:r>
          </a:p>
          <a:p>
            <a:r>
              <a:rPr lang="en-US" dirty="0" smtClean="0"/>
              <a:t>Newsletter</a:t>
            </a:r>
            <a:endParaRPr lang="en-US" dirty="0"/>
          </a:p>
        </p:txBody>
      </p:sp>
      <p:sp>
        <p:nvSpPr>
          <p:cNvPr id="6" name="Explosion 2 5"/>
          <p:cNvSpPr/>
          <p:nvPr/>
        </p:nvSpPr>
        <p:spPr>
          <a:xfrm rot="1305511">
            <a:off x="404807" y="1027811"/>
            <a:ext cx="8229600" cy="5410200"/>
          </a:xfrm>
          <a:prstGeom prst="irregularSeal2">
            <a:avLst/>
          </a:prstGeom>
          <a:solidFill>
            <a:srgbClr val="00A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497512" y="2977757"/>
            <a:ext cx="4953000" cy="1384995"/>
          </a:xfrm>
          <a:prstGeom prst="rect">
            <a:avLst/>
          </a:prstGeom>
          <a:noFill/>
        </p:spPr>
        <p:txBody>
          <a:bodyPr wrap="square" rtlCol="0">
            <a:spAutoFit/>
          </a:bodyPr>
          <a:lstStyle/>
          <a:p>
            <a:pPr algn="ctr"/>
            <a:r>
              <a:rPr lang="en-US" sz="2800" b="1" dirty="0" smtClean="0"/>
              <a:t>LIA Opportunity: Promote the newsletter and become familiar with the website.</a:t>
            </a:r>
            <a:endParaRPr lang="en-US" sz="2800" b="1" dirty="0"/>
          </a:p>
        </p:txBody>
      </p:sp>
    </p:spTree>
    <p:extLst>
      <p:ext uri="{BB962C8B-B14F-4D97-AF65-F5344CB8AC3E}">
        <p14:creationId xmlns:p14="http://schemas.microsoft.com/office/powerpoint/2010/main" val="2870962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2895600"/>
            <a:ext cx="7772400" cy="1155700"/>
          </a:xfrm>
        </p:spPr>
        <p:txBody>
          <a:bodyPr/>
          <a:lstStyle/>
          <a:p>
            <a:pPr algn="ctr"/>
            <a:r>
              <a:rPr lang="en-US" dirty="0" smtClean="0"/>
              <a:t>General Suggestions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7431934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General Suggestions</a:t>
            </a:r>
            <a:endParaRPr lang="en-US" dirty="0"/>
          </a:p>
        </p:txBody>
      </p:sp>
      <p:sp>
        <p:nvSpPr>
          <p:cNvPr id="5" name="Content Placeholder 4"/>
          <p:cNvSpPr>
            <a:spLocks noGrp="1"/>
          </p:cNvSpPr>
          <p:nvPr>
            <p:ph idx="1"/>
          </p:nvPr>
        </p:nvSpPr>
        <p:spPr/>
        <p:txBody>
          <a:bodyPr>
            <a:normAutofit fontScale="85000" lnSpcReduction="20000"/>
          </a:bodyPr>
          <a:lstStyle/>
          <a:p>
            <a:r>
              <a:rPr lang="en-US" dirty="0" smtClean="0"/>
              <a:t>Update materials, have more resources and more training</a:t>
            </a:r>
          </a:p>
          <a:p>
            <a:r>
              <a:rPr lang="en-US" dirty="0" smtClean="0"/>
              <a:t>Combine some of the existing standards and add new ones</a:t>
            </a:r>
          </a:p>
          <a:p>
            <a:r>
              <a:rPr lang="en-US" dirty="0" smtClean="0"/>
              <a:t>Develop different standards by age group</a:t>
            </a:r>
          </a:p>
          <a:p>
            <a:r>
              <a:rPr lang="en-US" dirty="0" smtClean="0"/>
              <a:t>Include parents more frequently</a:t>
            </a:r>
          </a:p>
          <a:p>
            <a:r>
              <a:rPr lang="en-US" dirty="0" smtClean="0"/>
              <a:t>Ensure there is implementation follow-up</a:t>
            </a:r>
          </a:p>
          <a:p>
            <a:r>
              <a:rPr lang="en-US" dirty="0" smtClean="0"/>
              <a:t>Make online resources easier to use and more accessible</a:t>
            </a:r>
          </a:p>
          <a:p>
            <a:r>
              <a:rPr lang="en-US" dirty="0" smtClean="0"/>
              <a:t>Consider adding an on-site liaison</a:t>
            </a:r>
          </a:p>
          <a:p>
            <a:r>
              <a:rPr lang="en-US" dirty="0" smtClean="0"/>
              <a:t>Encourage Licensing to be more of a partner</a:t>
            </a:r>
            <a:endParaRPr lang="en-US" dirty="0"/>
          </a:p>
        </p:txBody>
      </p:sp>
      <p:sp>
        <p:nvSpPr>
          <p:cNvPr id="6" name="Explosion 2 5"/>
          <p:cNvSpPr/>
          <p:nvPr/>
        </p:nvSpPr>
        <p:spPr>
          <a:xfrm rot="1755260">
            <a:off x="568543" y="1132440"/>
            <a:ext cx="8229600" cy="5410200"/>
          </a:xfrm>
          <a:prstGeom prst="irregularSeal2">
            <a:avLst/>
          </a:prstGeom>
          <a:solidFill>
            <a:srgbClr val="00A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661248" y="3082386"/>
            <a:ext cx="4953000" cy="954107"/>
          </a:xfrm>
          <a:prstGeom prst="rect">
            <a:avLst/>
          </a:prstGeom>
          <a:noFill/>
        </p:spPr>
        <p:txBody>
          <a:bodyPr wrap="square" rtlCol="0">
            <a:spAutoFit/>
          </a:bodyPr>
          <a:lstStyle/>
          <a:p>
            <a:pPr algn="ctr"/>
            <a:r>
              <a:rPr lang="en-US" sz="2800" b="1" dirty="0" smtClean="0"/>
              <a:t>LIA Opportunity: Be the “face” of Empower support</a:t>
            </a:r>
            <a:endParaRPr lang="en-US" sz="2800" b="1" dirty="0"/>
          </a:p>
        </p:txBody>
      </p:sp>
    </p:spTree>
    <p:extLst>
      <p:ext uri="{BB962C8B-B14F-4D97-AF65-F5344CB8AC3E}">
        <p14:creationId xmlns:p14="http://schemas.microsoft.com/office/powerpoint/2010/main" val="93765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2895600"/>
            <a:ext cx="7772400" cy="1155700"/>
          </a:xfrm>
        </p:spPr>
        <p:txBody>
          <a:bodyPr/>
          <a:lstStyle/>
          <a:p>
            <a:r>
              <a:rPr lang="en-US" dirty="0" smtClean="0"/>
              <a:t>Questions about the research?</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7422123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Discussion</a:t>
            </a:r>
            <a:endParaRPr lang="en-US" dirty="0"/>
          </a:p>
        </p:txBody>
      </p:sp>
      <p:sp>
        <p:nvSpPr>
          <p:cNvPr id="5" name="Content Placeholder 4"/>
          <p:cNvSpPr>
            <a:spLocks noGrp="1"/>
          </p:cNvSpPr>
          <p:nvPr>
            <p:ph idx="1"/>
          </p:nvPr>
        </p:nvSpPr>
        <p:spPr/>
        <p:txBody>
          <a:bodyPr>
            <a:normAutofit/>
          </a:bodyPr>
          <a:lstStyle/>
          <a:p>
            <a:pPr marL="0" indent="0" algn="ctr">
              <a:buNone/>
            </a:pPr>
            <a:endParaRPr lang="en-US" sz="4000" dirty="0" smtClean="0"/>
          </a:p>
          <a:p>
            <a:pPr marL="0" indent="0" algn="ctr">
              <a:buNone/>
            </a:pPr>
            <a:r>
              <a:rPr lang="en-US" sz="4000" dirty="0" smtClean="0"/>
              <a:t>What areas of opportunity resonate? </a:t>
            </a:r>
          </a:p>
          <a:p>
            <a:pPr marL="0" indent="0" algn="ctr">
              <a:buNone/>
            </a:pPr>
            <a:endParaRPr lang="en-US" sz="4000" dirty="0"/>
          </a:p>
          <a:p>
            <a:pPr marL="0" indent="0" algn="ctr">
              <a:buNone/>
            </a:pPr>
            <a:r>
              <a:rPr lang="en-US" sz="4000" dirty="0" smtClean="0"/>
              <a:t>Which opportunities seem out of reach?</a:t>
            </a:r>
            <a:endParaRPr lang="en-US" sz="4000" dirty="0"/>
          </a:p>
        </p:txBody>
      </p:sp>
    </p:spTree>
    <p:extLst>
      <p:ext uri="{BB962C8B-B14F-4D97-AF65-F5344CB8AC3E}">
        <p14:creationId xmlns:p14="http://schemas.microsoft.com/office/powerpoint/2010/main" val="92274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Discussion</a:t>
            </a:r>
            <a:endParaRPr lang="en-US" dirty="0"/>
          </a:p>
        </p:txBody>
      </p:sp>
      <p:sp>
        <p:nvSpPr>
          <p:cNvPr id="8" name="Content Placeholder 7"/>
          <p:cNvSpPr>
            <a:spLocks noGrp="1"/>
          </p:cNvSpPr>
          <p:nvPr>
            <p:ph idx="1"/>
          </p:nvPr>
        </p:nvSpPr>
        <p:spPr/>
        <p:txBody>
          <a:bodyPr>
            <a:normAutofit/>
          </a:bodyPr>
          <a:lstStyle/>
          <a:p>
            <a:pPr marL="0" indent="0" algn="ctr">
              <a:buNone/>
            </a:pPr>
            <a:endParaRPr lang="en-US" sz="4000" dirty="0" smtClean="0"/>
          </a:p>
          <a:p>
            <a:pPr marL="0" indent="0" algn="ctr">
              <a:buNone/>
            </a:pPr>
            <a:r>
              <a:rPr lang="en-US" sz="4000" dirty="0" smtClean="0"/>
              <a:t>What do LIAs need to support OOST providers in Empower implementation?</a:t>
            </a:r>
            <a:endParaRPr lang="en-US" sz="4000" dirty="0"/>
          </a:p>
        </p:txBody>
      </p:sp>
    </p:spTree>
    <p:extLst>
      <p:ext uri="{BB962C8B-B14F-4D97-AF65-F5344CB8AC3E}">
        <p14:creationId xmlns:p14="http://schemas.microsoft.com/office/powerpoint/2010/main" val="2483927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Overview</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b="1" dirty="0" smtClean="0"/>
              <a:t>Research Objective:</a:t>
            </a:r>
            <a:r>
              <a:rPr lang="en-US" dirty="0" smtClean="0"/>
              <a:t> Assess the barriers of implementation of Empower Standards and needed tools and/or resources</a:t>
            </a:r>
          </a:p>
          <a:p>
            <a:pPr marL="0" indent="0">
              <a:buNone/>
            </a:pPr>
            <a:endParaRPr lang="en-US" dirty="0"/>
          </a:p>
          <a:p>
            <a:pPr marL="0" indent="0">
              <a:buNone/>
            </a:pPr>
            <a:r>
              <a:rPr lang="en-US" b="1" dirty="0" smtClean="0"/>
              <a:t>Target Audience: </a:t>
            </a:r>
            <a:r>
              <a:rPr lang="en-US" dirty="0" smtClean="0"/>
              <a:t>OOST administrators, OOST program staff</a:t>
            </a:r>
          </a:p>
          <a:p>
            <a:pPr marL="0" indent="0">
              <a:buNone/>
            </a:pPr>
            <a:endParaRPr lang="en-US" dirty="0"/>
          </a:p>
          <a:p>
            <a:pPr marL="0" indent="0">
              <a:buNone/>
            </a:pPr>
            <a:r>
              <a:rPr lang="en-US" b="1" dirty="0" smtClean="0"/>
              <a:t>Methodology:</a:t>
            </a:r>
            <a:r>
              <a:rPr lang="en-US" dirty="0" smtClean="0"/>
              <a:t> Focus Groups, Interviews</a:t>
            </a:r>
          </a:p>
          <a:p>
            <a:pPr marL="0" indent="0">
              <a:buNone/>
            </a:pPr>
            <a:endParaRPr lang="en-US" sz="2000" b="1" dirty="0"/>
          </a:p>
          <a:p>
            <a:pPr marL="0" indent="0">
              <a:buNone/>
            </a:pPr>
            <a:r>
              <a:rPr lang="en-US" sz="2000" dirty="0" smtClean="0"/>
              <a:t>**Results intended to be directional and exploratory</a:t>
            </a:r>
            <a:endParaRPr lang="en-US" sz="2000" dirty="0"/>
          </a:p>
        </p:txBody>
      </p:sp>
    </p:spTree>
    <p:extLst>
      <p:ext uri="{BB962C8B-B14F-4D97-AF65-F5344CB8AC3E}">
        <p14:creationId xmlns:p14="http://schemas.microsoft.com/office/powerpoint/2010/main" val="26177548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4000" dirty="0" smtClean="0"/>
          </a:p>
          <a:p>
            <a:pPr marL="0" indent="0" algn="ctr">
              <a:buNone/>
            </a:pPr>
            <a:r>
              <a:rPr lang="en-US" sz="4000" dirty="0" smtClean="0"/>
              <a:t>What are your thoughts about expanding Empower to non-licensed/certified providers?</a:t>
            </a:r>
            <a:endParaRPr lang="en-US" sz="4000" dirty="0"/>
          </a:p>
        </p:txBody>
      </p:sp>
    </p:spTree>
    <p:extLst>
      <p:ext uri="{BB962C8B-B14F-4D97-AF65-F5344CB8AC3E}">
        <p14:creationId xmlns:p14="http://schemas.microsoft.com/office/powerpoint/2010/main" val="42511693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normAutofit/>
          </a:bodyPr>
          <a:lstStyle/>
          <a:p>
            <a:pPr marL="0" indent="0">
              <a:buNone/>
            </a:pPr>
            <a:endParaRPr lang="en-US" sz="4000" dirty="0" smtClean="0"/>
          </a:p>
          <a:p>
            <a:pPr marL="0" indent="0" algn="ctr">
              <a:buNone/>
            </a:pPr>
            <a:r>
              <a:rPr lang="en-US" sz="4000" dirty="0" smtClean="0"/>
              <a:t>What are some activities you can do with an OOST provider that supports Empower?</a:t>
            </a:r>
            <a:endParaRPr lang="en-US" sz="4000" dirty="0"/>
          </a:p>
        </p:txBody>
      </p:sp>
    </p:spTree>
    <p:extLst>
      <p:ext uri="{BB962C8B-B14F-4D97-AF65-F5344CB8AC3E}">
        <p14:creationId xmlns:p14="http://schemas.microsoft.com/office/powerpoint/2010/main" val="29762526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 Next Steps</a:t>
            </a:r>
            <a:endParaRPr lang="en-US" dirty="0"/>
          </a:p>
        </p:txBody>
      </p:sp>
      <p:sp>
        <p:nvSpPr>
          <p:cNvPr id="3" name="Content Placeholder 2"/>
          <p:cNvSpPr>
            <a:spLocks noGrp="1"/>
          </p:cNvSpPr>
          <p:nvPr>
            <p:ph idx="1"/>
          </p:nvPr>
        </p:nvSpPr>
        <p:spPr/>
        <p:txBody>
          <a:bodyPr/>
          <a:lstStyle/>
          <a:p>
            <a:r>
              <a:rPr lang="en-US" dirty="0" smtClean="0"/>
              <a:t>Engage Empower to identify opportunities for change</a:t>
            </a:r>
          </a:p>
          <a:p>
            <a:endParaRPr lang="en-US" dirty="0" smtClean="0"/>
          </a:p>
          <a:p>
            <a:r>
              <a:rPr lang="en-US" dirty="0" smtClean="0"/>
              <a:t>Develop supplemental materials aligned with existing standards</a:t>
            </a:r>
          </a:p>
          <a:p>
            <a:endParaRPr lang="en-US" dirty="0"/>
          </a:p>
        </p:txBody>
      </p:sp>
    </p:spTree>
    <p:extLst>
      <p:ext uri="{BB962C8B-B14F-4D97-AF65-F5344CB8AC3E}">
        <p14:creationId xmlns:p14="http://schemas.microsoft.com/office/powerpoint/2010/main" val="35389864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6" name="Text Placeholder 5"/>
          <p:cNvSpPr>
            <a:spLocks noGrp="1"/>
          </p:cNvSpPr>
          <p:nvPr>
            <p:ph type="body" idx="1"/>
          </p:nvPr>
        </p:nvSpPr>
        <p:spPr/>
        <p:txBody>
          <a:bodyPr/>
          <a:lstStyle/>
          <a:p>
            <a:pPr algn="ctr"/>
            <a:r>
              <a:rPr lang="en-US" dirty="0" smtClean="0"/>
              <a:t>Contact Information:</a:t>
            </a:r>
          </a:p>
          <a:p>
            <a:pPr algn="ctr"/>
            <a:r>
              <a:rPr lang="en-US" dirty="0" smtClean="0">
                <a:hlinkClick r:id="rId2"/>
              </a:rPr>
              <a:t>Noelle.Veilleux@azdhs.gov</a:t>
            </a:r>
            <a:r>
              <a:rPr lang="en-US" dirty="0" smtClean="0"/>
              <a:t> </a:t>
            </a:r>
          </a:p>
          <a:p>
            <a:pPr algn="ctr"/>
            <a:r>
              <a:rPr lang="en-US" dirty="0" smtClean="0"/>
              <a:t>(602)364-3316</a:t>
            </a:r>
          </a:p>
          <a:p>
            <a:pPr algn="ctr"/>
            <a:r>
              <a:rPr lang="en-US" dirty="0" smtClean="0"/>
              <a:t>After mid-June</a:t>
            </a:r>
            <a:endParaRPr lang="en-US" dirty="0"/>
          </a:p>
        </p:txBody>
      </p:sp>
    </p:spTree>
    <p:extLst>
      <p:ext uri="{BB962C8B-B14F-4D97-AF65-F5344CB8AC3E}">
        <p14:creationId xmlns:p14="http://schemas.microsoft.com/office/powerpoint/2010/main" val="3608717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895600"/>
            <a:ext cx="7772400" cy="1155700"/>
          </a:xfrm>
        </p:spPr>
        <p:txBody>
          <a:bodyPr>
            <a:normAutofit fontScale="90000"/>
          </a:bodyPr>
          <a:lstStyle/>
          <a:p>
            <a:pPr algn="ctr"/>
            <a:r>
              <a:rPr lang="en-US" dirty="0" smtClean="0"/>
              <a:t>Empower Program </a:t>
            </a:r>
            <a:br>
              <a:rPr lang="en-US" dirty="0" smtClean="0"/>
            </a:br>
            <a:r>
              <a:rPr lang="en-US" dirty="0" smtClean="0"/>
              <a:t>General Discussion</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2112857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Words/Phrases re: Empower</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13717669"/>
              </p:ext>
            </p:extLst>
          </p:nvPr>
        </p:nvGraphicFramePr>
        <p:xfrm>
          <a:off x="381000" y="1219200"/>
          <a:ext cx="8229600" cy="4556760"/>
        </p:xfrm>
        <a:graphic>
          <a:graphicData uri="http://schemas.openxmlformats.org/drawingml/2006/table">
            <a:tbl>
              <a:tblPr firstRow="1" bandRow="1">
                <a:tableStyleId>{7E9639D4-E3E2-4D34-9284-5A2195B3D0D7}</a:tableStyleId>
              </a:tblPr>
              <a:tblGrid>
                <a:gridCol w="2743200"/>
                <a:gridCol w="2743200"/>
                <a:gridCol w="2743200"/>
              </a:tblGrid>
              <a:tr h="294640">
                <a:tc>
                  <a:txBody>
                    <a:bodyPr/>
                    <a:lstStyle/>
                    <a:p>
                      <a:endParaRPr lang="en-US" b="0" dirty="0"/>
                    </a:p>
                  </a:txBody>
                  <a:tcPr/>
                </a:tc>
                <a:tc>
                  <a:txBody>
                    <a:bodyPr/>
                    <a:lstStyle/>
                    <a:p>
                      <a:endParaRPr lang="en-US" b="0" dirty="0"/>
                    </a:p>
                  </a:txBody>
                  <a:tcPr/>
                </a:tc>
                <a:tc>
                  <a:txBody>
                    <a:bodyPr/>
                    <a:lstStyle/>
                    <a:p>
                      <a:endParaRPr lang="en-US" b="0" dirty="0"/>
                    </a:p>
                  </a:txBody>
                  <a:tcPr/>
                </a:tc>
              </a:tr>
              <a:tr h="370840">
                <a:tc>
                  <a:txBody>
                    <a:bodyPr/>
                    <a:lstStyle/>
                    <a:p>
                      <a:pPr algn="ctr"/>
                      <a:r>
                        <a:rPr lang="en-US" dirty="0" smtClean="0"/>
                        <a:t>Growing strong children</a:t>
                      </a:r>
                      <a:endParaRPr lang="en-US" b="0" dirty="0"/>
                    </a:p>
                  </a:txBody>
                  <a:tcPr/>
                </a:tc>
                <a:tc>
                  <a:txBody>
                    <a:bodyPr/>
                    <a:lstStyle/>
                    <a:p>
                      <a:pPr algn="ctr"/>
                      <a:r>
                        <a:rPr lang="en-US" dirty="0" smtClean="0"/>
                        <a:t>Servicing &amp; teaching</a:t>
                      </a:r>
                      <a:endParaRPr lang="en-US" b="0" dirty="0"/>
                    </a:p>
                  </a:txBody>
                  <a:tcPr/>
                </a:tc>
                <a:tc>
                  <a:txBody>
                    <a:bodyPr/>
                    <a:lstStyle/>
                    <a:p>
                      <a:pPr algn="ctr"/>
                      <a:r>
                        <a:rPr lang="en-US" dirty="0" smtClean="0"/>
                        <a:t>A health and wellness and guide to run a program</a:t>
                      </a:r>
                      <a:endParaRPr lang="en-US" b="0" dirty="0"/>
                    </a:p>
                  </a:txBody>
                  <a:tcPr/>
                </a:tc>
              </a:tr>
              <a:tr h="594360">
                <a:tc>
                  <a:txBody>
                    <a:bodyPr/>
                    <a:lstStyle/>
                    <a:p>
                      <a:pPr algn="ctr"/>
                      <a:r>
                        <a:rPr lang="en-US" dirty="0" smtClean="0"/>
                        <a:t>Being</a:t>
                      </a:r>
                      <a:r>
                        <a:rPr lang="en-US" baseline="0" dirty="0" smtClean="0"/>
                        <a:t> Active</a:t>
                      </a:r>
                      <a:endParaRPr lang="en-US" dirty="0"/>
                    </a:p>
                  </a:txBody>
                  <a:tcPr/>
                </a:tc>
                <a:tc>
                  <a:txBody>
                    <a:bodyPr/>
                    <a:lstStyle/>
                    <a:p>
                      <a:pPr algn="ctr"/>
                      <a:r>
                        <a:rPr lang="en-US" dirty="0" smtClean="0"/>
                        <a:t>Promoting different ideas</a:t>
                      </a:r>
                      <a:endParaRPr lang="en-US" dirty="0"/>
                    </a:p>
                  </a:txBody>
                  <a:tcPr/>
                </a:tc>
                <a:tc>
                  <a:txBody>
                    <a:bodyPr/>
                    <a:lstStyle/>
                    <a:p>
                      <a:pPr algn="ctr"/>
                      <a:r>
                        <a:rPr lang="en-US" dirty="0" smtClean="0"/>
                        <a:t>Enriching</a:t>
                      </a:r>
                      <a:endParaRPr lang="en-US" dirty="0"/>
                    </a:p>
                  </a:txBody>
                  <a:tcPr/>
                </a:tc>
              </a:tr>
              <a:tr h="533400">
                <a:tc>
                  <a:txBody>
                    <a:bodyPr/>
                    <a:lstStyle/>
                    <a:p>
                      <a:pPr algn="ctr"/>
                      <a:r>
                        <a:rPr lang="en-US" dirty="0" smtClean="0"/>
                        <a:t>Building independence</a:t>
                      </a:r>
                      <a:endParaRPr lang="en-US" dirty="0"/>
                    </a:p>
                  </a:txBody>
                  <a:tcPr/>
                </a:tc>
                <a:tc>
                  <a:txBody>
                    <a:bodyPr/>
                    <a:lstStyle/>
                    <a:p>
                      <a:pPr algn="ctr"/>
                      <a:r>
                        <a:rPr lang="en-US" dirty="0" smtClean="0"/>
                        <a:t>Offering life</a:t>
                      </a:r>
                      <a:r>
                        <a:rPr lang="en-US" baseline="0" dirty="0" smtClean="0"/>
                        <a:t> skills</a:t>
                      </a:r>
                      <a:endParaRPr lang="en-US" dirty="0"/>
                    </a:p>
                  </a:txBody>
                  <a:tcPr/>
                </a:tc>
                <a:tc>
                  <a:txBody>
                    <a:bodyPr/>
                    <a:lstStyle/>
                    <a:p>
                      <a:pPr algn="ctr"/>
                      <a:r>
                        <a:rPr lang="en-US" dirty="0" smtClean="0"/>
                        <a:t>Daily active exercise/play</a:t>
                      </a:r>
                      <a:endParaRPr lang="en-US" dirty="0"/>
                    </a:p>
                  </a:txBody>
                  <a:tcPr/>
                </a:tc>
              </a:tr>
              <a:tr h="609600">
                <a:tc>
                  <a:txBody>
                    <a:bodyPr/>
                    <a:lstStyle/>
                    <a:p>
                      <a:pPr algn="ctr"/>
                      <a:r>
                        <a:rPr lang="en-US" dirty="0" smtClean="0"/>
                        <a:t>Promoting wellness</a:t>
                      </a:r>
                      <a:endParaRPr lang="en-US" dirty="0"/>
                    </a:p>
                  </a:txBody>
                  <a:tcPr/>
                </a:tc>
                <a:tc>
                  <a:txBody>
                    <a:bodyPr/>
                    <a:lstStyle/>
                    <a:p>
                      <a:pPr algn="ctr"/>
                      <a:r>
                        <a:rPr lang="en-US" dirty="0" smtClean="0"/>
                        <a:t>Staying healthy</a:t>
                      </a:r>
                      <a:r>
                        <a:rPr lang="en-US" baseline="0" dirty="0" smtClean="0"/>
                        <a:t> &amp; nutrition</a:t>
                      </a:r>
                      <a:endParaRPr lang="en-US" dirty="0"/>
                    </a:p>
                  </a:txBody>
                  <a:tcPr/>
                </a:tc>
                <a:tc>
                  <a:txBody>
                    <a:bodyPr/>
                    <a:lstStyle/>
                    <a:p>
                      <a:pPr algn="ctr"/>
                      <a:r>
                        <a:rPr lang="en-US" dirty="0" smtClean="0"/>
                        <a:t>Health</a:t>
                      </a:r>
                      <a:endParaRPr lang="en-US" dirty="0"/>
                    </a:p>
                  </a:txBody>
                  <a:tcPr/>
                </a:tc>
              </a:tr>
              <a:tr h="533400">
                <a:tc>
                  <a:txBody>
                    <a:bodyPr/>
                    <a:lstStyle/>
                    <a:p>
                      <a:pPr algn="ctr"/>
                      <a:r>
                        <a:rPr lang="en-US" dirty="0" smtClean="0"/>
                        <a:t>Education</a:t>
                      </a:r>
                      <a:endParaRPr lang="en-US" dirty="0"/>
                    </a:p>
                  </a:txBody>
                  <a:tcPr/>
                </a:tc>
                <a:tc>
                  <a:txBody>
                    <a:bodyPr/>
                    <a:lstStyle/>
                    <a:p>
                      <a:pPr algn="ctr"/>
                      <a:r>
                        <a:rPr lang="en-US" dirty="0" smtClean="0"/>
                        <a:t>Giving strength</a:t>
                      </a:r>
                      <a:endParaRPr lang="en-US" dirty="0"/>
                    </a:p>
                  </a:txBody>
                  <a:tcPr/>
                </a:tc>
                <a:tc>
                  <a:txBody>
                    <a:bodyPr/>
                    <a:lstStyle/>
                    <a:p>
                      <a:pPr algn="ctr"/>
                      <a:r>
                        <a:rPr lang="en-US" dirty="0" smtClean="0"/>
                        <a:t>Food &amp; exercise</a:t>
                      </a:r>
                      <a:endParaRPr lang="en-US" dirty="0"/>
                    </a:p>
                  </a:txBody>
                  <a:tcPr/>
                </a:tc>
              </a:tr>
              <a:tr h="370840">
                <a:tc gridSpan="3">
                  <a:txBody>
                    <a:bodyPr/>
                    <a:lstStyle/>
                    <a:p>
                      <a:pPr algn="ctr"/>
                      <a:r>
                        <a:rPr lang="en-US" dirty="0" smtClean="0"/>
                        <a:t>It’s</a:t>
                      </a:r>
                      <a:r>
                        <a:rPr lang="en-US" baseline="0" dirty="0" smtClean="0"/>
                        <a:t> a collaborative program that brings families and educators together over improving the health of every individual, children, and families.</a:t>
                      </a:r>
                      <a:endParaRPr lang="en-US" dirty="0"/>
                    </a:p>
                  </a:txBody>
                  <a:tcPr/>
                </a:tc>
                <a:tc hMerge="1">
                  <a:txBody>
                    <a:bodyPr/>
                    <a:lstStyle/>
                    <a:p>
                      <a:endParaRPr lang="en-US" dirty="0"/>
                    </a:p>
                  </a:txBody>
                  <a:tcPr/>
                </a:tc>
                <a:tc hMerge="1">
                  <a:txBody>
                    <a:bodyPr/>
                    <a:lstStyle/>
                    <a:p>
                      <a:endParaRPr lang="en-US" dirty="0"/>
                    </a:p>
                  </a:txBody>
                  <a:tcPr/>
                </a:tc>
              </a:tr>
              <a:tr h="370840">
                <a:tc gridSpan="3">
                  <a:txBody>
                    <a:bodyPr/>
                    <a:lstStyle/>
                    <a:p>
                      <a:pPr algn="ctr"/>
                      <a:r>
                        <a:rPr lang="en-US" dirty="0" smtClean="0"/>
                        <a:t>I would have guessed</a:t>
                      </a:r>
                      <a:r>
                        <a:rPr lang="en-US" baseline="0" dirty="0" smtClean="0"/>
                        <a:t> that it was about leaders and empowering youth if I had just heard the word.</a:t>
                      </a:r>
                      <a:endParaRPr lang="en-US" dirty="0"/>
                    </a:p>
                  </a:txBody>
                  <a:tcPr/>
                </a:tc>
                <a:tc hMerge="1">
                  <a:txBody>
                    <a:bodyPr/>
                    <a:lstStyle/>
                    <a:p>
                      <a:endParaRPr lang="en-US"/>
                    </a:p>
                  </a:txBody>
                  <a:tcPr/>
                </a:tc>
                <a:tc hMerge="1">
                  <a:txBody>
                    <a:bodyPr/>
                    <a:lstStyle/>
                    <a:p>
                      <a:endParaRPr lang="en-US"/>
                    </a:p>
                  </a:txBody>
                  <a:tcPr/>
                </a:tc>
              </a:tr>
            </a:tbl>
          </a:graphicData>
        </a:graphic>
      </p:graphicFrame>
      <p:sp>
        <p:nvSpPr>
          <p:cNvPr id="7" name="Explosion 2 6"/>
          <p:cNvSpPr/>
          <p:nvPr/>
        </p:nvSpPr>
        <p:spPr>
          <a:xfrm rot="405981">
            <a:off x="304799" y="1075568"/>
            <a:ext cx="8229600" cy="5410200"/>
          </a:xfrm>
          <a:prstGeom prst="irregularSeal2">
            <a:avLst/>
          </a:prstGeom>
          <a:solidFill>
            <a:srgbClr val="00A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2600" y="2819400"/>
            <a:ext cx="4953000" cy="1815882"/>
          </a:xfrm>
          <a:prstGeom prst="rect">
            <a:avLst/>
          </a:prstGeom>
          <a:noFill/>
        </p:spPr>
        <p:txBody>
          <a:bodyPr wrap="square" rtlCol="0">
            <a:spAutoFit/>
          </a:bodyPr>
          <a:lstStyle/>
          <a:p>
            <a:pPr algn="ctr"/>
            <a:r>
              <a:rPr lang="en-US" sz="2800" b="1" dirty="0" smtClean="0"/>
              <a:t>LIA Opportunity: Emphasize Empower as a program to change environments to promote health.</a:t>
            </a:r>
            <a:endParaRPr lang="en-US" sz="2800" b="1" dirty="0"/>
          </a:p>
        </p:txBody>
      </p:sp>
    </p:spTree>
    <p:extLst>
      <p:ext uri="{BB962C8B-B14F-4D97-AF65-F5344CB8AC3E}">
        <p14:creationId xmlns:p14="http://schemas.microsoft.com/office/powerpoint/2010/main" val="1924544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Empower</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Build Independence</a:t>
            </a:r>
          </a:p>
          <a:p>
            <a:endParaRPr lang="en-US" dirty="0" smtClean="0"/>
          </a:p>
          <a:p>
            <a:r>
              <a:rPr lang="en-US" dirty="0" smtClean="0"/>
              <a:t>Build a Foundation</a:t>
            </a:r>
          </a:p>
          <a:p>
            <a:endParaRPr lang="en-US" dirty="0" smtClean="0"/>
          </a:p>
          <a:p>
            <a:r>
              <a:rPr lang="en-US" dirty="0" smtClean="0"/>
              <a:t>Provide Guidelines</a:t>
            </a:r>
          </a:p>
          <a:p>
            <a:endParaRPr lang="en-US" dirty="0" smtClean="0"/>
          </a:p>
          <a:p>
            <a:r>
              <a:rPr lang="en-US" dirty="0" smtClean="0"/>
              <a:t>Encourage Engagement</a:t>
            </a:r>
          </a:p>
          <a:p>
            <a:endParaRPr lang="en-US" dirty="0" smtClean="0"/>
          </a:p>
          <a:p>
            <a:r>
              <a:rPr lang="en-US" dirty="0" smtClean="0"/>
              <a:t>Provide Resources</a:t>
            </a:r>
          </a:p>
          <a:p>
            <a:endParaRPr lang="en-US" dirty="0"/>
          </a:p>
        </p:txBody>
      </p:sp>
      <p:sp>
        <p:nvSpPr>
          <p:cNvPr id="4" name="Explosion 2 3"/>
          <p:cNvSpPr/>
          <p:nvPr/>
        </p:nvSpPr>
        <p:spPr>
          <a:xfrm rot="1578594">
            <a:off x="620319" y="1066171"/>
            <a:ext cx="8229600" cy="5410200"/>
          </a:xfrm>
          <a:prstGeom prst="irregularSeal2">
            <a:avLst/>
          </a:prstGeom>
          <a:solidFill>
            <a:srgbClr val="00A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778696" y="2971800"/>
            <a:ext cx="4953000" cy="1384995"/>
          </a:xfrm>
          <a:prstGeom prst="rect">
            <a:avLst/>
          </a:prstGeom>
          <a:noFill/>
        </p:spPr>
        <p:txBody>
          <a:bodyPr wrap="square" rtlCol="0">
            <a:spAutoFit/>
          </a:bodyPr>
          <a:lstStyle/>
          <a:p>
            <a:pPr algn="ctr"/>
            <a:r>
              <a:rPr lang="en-US" sz="2800" b="1" dirty="0" smtClean="0"/>
              <a:t>LIA Opportunity: Offer ideas for family engagement… outside of handouts</a:t>
            </a:r>
            <a:endParaRPr lang="en-US" sz="2800" b="1" dirty="0"/>
          </a:p>
        </p:txBody>
      </p:sp>
    </p:spTree>
    <p:extLst>
      <p:ext uri="{BB962C8B-B14F-4D97-AF65-F5344CB8AC3E}">
        <p14:creationId xmlns:p14="http://schemas.microsoft.com/office/powerpoint/2010/main" val="2608609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Empower’s</a:t>
            </a:r>
            <a:r>
              <a:rPr lang="en-US" dirty="0" smtClean="0"/>
              <a:t> Target Audience?</a:t>
            </a:r>
            <a:endParaRPr lang="en-US" dirty="0"/>
          </a:p>
        </p:txBody>
      </p:sp>
      <p:sp>
        <p:nvSpPr>
          <p:cNvPr id="4" name="Content Placeholder 3"/>
          <p:cNvSpPr>
            <a:spLocks noGrp="1"/>
          </p:cNvSpPr>
          <p:nvPr>
            <p:ph sz="half" idx="1"/>
          </p:nvPr>
        </p:nvSpPr>
        <p:spPr/>
        <p:txBody>
          <a:bodyPr/>
          <a:lstStyle/>
          <a:p>
            <a:pPr marL="0" indent="0" algn="ctr">
              <a:buNone/>
            </a:pPr>
            <a:r>
              <a:rPr lang="en-US" dirty="0" smtClean="0"/>
              <a:t>Preschool children</a:t>
            </a:r>
            <a:endParaRPr lang="en-US" dirty="0"/>
          </a:p>
        </p:txBody>
      </p:sp>
      <p:sp>
        <p:nvSpPr>
          <p:cNvPr id="5" name="Content Placeholder 4"/>
          <p:cNvSpPr>
            <a:spLocks noGrp="1"/>
          </p:cNvSpPr>
          <p:nvPr>
            <p:ph sz="half" idx="2"/>
          </p:nvPr>
        </p:nvSpPr>
        <p:spPr/>
        <p:txBody>
          <a:bodyPr/>
          <a:lstStyle/>
          <a:p>
            <a:pPr marL="0" indent="0" algn="ctr">
              <a:buNone/>
            </a:pPr>
            <a:r>
              <a:rPr lang="en-US" dirty="0" smtClean="0"/>
              <a:t>All ages</a:t>
            </a:r>
            <a:endParaRPr lang="en-US" dirty="0"/>
          </a:p>
        </p:txBody>
      </p:sp>
      <p:pic>
        <p:nvPicPr>
          <p:cNvPr id="1026" name="Picture 2" descr="C:\Users\martinsh\Pictures\ANnual Conference 2018\preschoo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884" y="3124200"/>
            <a:ext cx="3768904" cy="23622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artinsh\Pictures\ANnual Conference 2018\famil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3118981"/>
            <a:ext cx="3505200" cy="2332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45822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2895600"/>
            <a:ext cx="7772400" cy="1155700"/>
          </a:xfrm>
        </p:spPr>
        <p:txBody>
          <a:bodyPr/>
          <a:lstStyle/>
          <a:p>
            <a:pPr algn="ctr"/>
            <a:r>
              <a:rPr lang="en-US" dirty="0" smtClean="0"/>
              <a:t>Empower Standards</a:t>
            </a:r>
            <a:endParaRPr lang="en-US" dirty="0"/>
          </a:p>
        </p:txBody>
      </p:sp>
      <p:sp>
        <p:nvSpPr>
          <p:cNvPr id="6" name="Text Placeholder 5"/>
          <p:cNvSpPr>
            <a:spLocks noGrp="1"/>
          </p:cNvSpPr>
          <p:nvPr>
            <p:ph type="body" idx="1"/>
          </p:nvPr>
        </p:nvSpPr>
        <p:spPr/>
        <p:txBody>
          <a:bodyPr/>
          <a:lstStyle/>
          <a:p>
            <a:endParaRPr lang="en-US"/>
          </a:p>
        </p:txBody>
      </p:sp>
    </p:spTree>
    <p:extLst>
      <p:ext uri="{BB962C8B-B14F-4D97-AF65-F5344CB8AC3E}">
        <p14:creationId xmlns:p14="http://schemas.microsoft.com/office/powerpoint/2010/main" val="35652473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Reactions to Standards</a:t>
            </a:r>
            <a:endParaRPr lang="en-US" dirty="0"/>
          </a:p>
        </p:txBody>
      </p:sp>
      <p:sp>
        <p:nvSpPr>
          <p:cNvPr id="6" name="Text Placeholder 5"/>
          <p:cNvSpPr>
            <a:spLocks noGrp="1"/>
          </p:cNvSpPr>
          <p:nvPr>
            <p:ph type="body" idx="1"/>
          </p:nvPr>
        </p:nvSpPr>
        <p:spPr/>
        <p:txBody>
          <a:bodyPr/>
          <a:lstStyle/>
          <a:p>
            <a:r>
              <a:rPr lang="en-US" dirty="0" smtClean="0"/>
              <a:t>Positive</a:t>
            </a:r>
            <a:endParaRPr lang="en-US" dirty="0"/>
          </a:p>
        </p:txBody>
      </p:sp>
      <p:sp>
        <p:nvSpPr>
          <p:cNvPr id="7" name="Content Placeholder 6"/>
          <p:cNvSpPr>
            <a:spLocks noGrp="1"/>
          </p:cNvSpPr>
          <p:nvPr>
            <p:ph sz="half" idx="2"/>
          </p:nvPr>
        </p:nvSpPr>
        <p:spPr/>
        <p:txBody>
          <a:bodyPr/>
          <a:lstStyle/>
          <a:p>
            <a:r>
              <a:rPr lang="en-US" dirty="0" smtClean="0"/>
              <a:t>Relevant</a:t>
            </a:r>
          </a:p>
          <a:p>
            <a:endParaRPr lang="en-US" dirty="0" smtClean="0"/>
          </a:p>
          <a:p>
            <a:r>
              <a:rPr lang="en-US" dirty="0" smtClean="0"/>
              <a:t>Easy to implement</a:t>
            </a:r>
          </a:p>
          <a:p>
            <a:endParaRPr lang="en-US" dirty="0" smtClean="0"/>
          </a:p>
          <a:p>
            <a:r>
              <a:rPr lang="en-US" dirty="0" smtClean="0"/>
              <a:t>Empower enhances lax state regulations</a:t>
            </a:r>
          </a:p>
          <a:p>
            <a:endParaRPr lang="en-US" dirty="0" smtClean="0"/>
          </a:p>
          <a:p>
            <a:r>
              <a:rPr lang="en-US" dirty="0" smtClean="0"/>
              <a:t>Standards push staff to be better</a:t>
            </a:r>
          </a:p>
          <a:p>
            <a:endParaRPr lang="en-US" dirty="0"/>
          </a:p>
        </p:txBody>
      </p:sp>
      <p:sp>
        <p:nvSpPr>
          <p:cNvPr id="8" name="Text Placeholder 7"/>
          <p:cNvSpPr>
            <a:spLocks noGrp="1"/>
          </p:cNvSpPr>
          <p:nvPr>
            <p:ph type="body" sz="quarter" idx="3"/>
          </p:nvPr>
        </p:nvSpPr>
        <p:spPr/>
        <p:txBody>
          <a:bodyPr/>
          <a:lstStyle/>
          <a:p>
            <a:r>
              <a:rPr lang="en-US" dirty="0" smtClean="0"/>
              <a:t>Negative</a:t>
            </a:r>
            <a:endParaRPr lang="en-US" dirty="0"/>
          </a:p>
        </p:txBody>
      </p:sp>
      <p:sp>
        <p:nvSpPr>
          <p:cNvPr id="9" name="Content Placeholder 8"/>
          <p:cNvSpPr>
            <a:spLocks noGrp="1"/>
          </p:cNvSpPr>
          <p:nvPr>
            <p:ph sz="quarter" idx="4"/>
          </p:nvPr>
        </p:nvSpPr>
        <p:spPr/>
        <p:txBody>
          <a:bodyPr/>
          <a:lstStyle/>
          <a:p>
            <a:r>
              <a:rPr lang="en-US" dirty="0" smtClean="0"/>
              <a:t>Redundant (especially in school setting)</a:t>
            </a:r>
          </a:p>
          <a:p>
            <a:endParaRPr lang="en-US" dirty="0"/>
          </a:p>
          <a:p>
            <a:r>
              <a:rPr lang="en-US" dirty="0" smtClean="0"/>
              <a:t>Common sense</a:t>
            </a:r>
          </a:p>
          <a:p>
            <a:endParaRPr lang="en-US" dirty="0"/>
          </a:p>
          <a:p>
            <a:r>
              <a:rPr lang="en-US" dirty="0" smtClean="0"/>
              <a:t>Not relevant</a:t>
            </a:r>
            <a:endParaRPr lang="en-US" dirty="0"/>
          </a:p>
        </p:txBody>
      </p:sp>
      <p:sp>
        <p:nvSpPr>
          <p:cNvPr id="10" name="Explosion 2 9"/>
          <p:cNvSpPr/>
          <p:nvPr/>
        </p:nvSpPr>
        <p:spPr>
          <a:xfrm>
            <a:off x="381000" y="990600"/>
            <a:ext cx="8229600" cy="5410200"/>
          </a:xfrm>
          <a:prstGeom prst="irregularSeal2">
            <a:avLst/>
          </a:prstGeom>
          <a:solidFill>
            <a:srgbClr val="00A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828800" y="3052175"/>
            <a:ext cx="4953000" cy="1815882"/>
          </a:xfrm>
          <a:prstGeom prst="rect">
            <a:avLst/>
          </a:prstGeom>
          <a:noFill/>
        </p:spPr>
        <p:txBody>
          <a:bodyPr wrap="square" rtlCol="0">
            <a:spAutoFit/>
          </a:bodyPr>
          <a:lstStyle/>
          <a:p>
            <a:pPr algn="ctr"/>
            <a:r>
              <a:rPr lang="en-US" sz="2800" b="1" dirty="0" smtClean="0"/>
              <a:t>LIA Opportunity: Emphasize provider role and importance of the standards. Connect to OOST setting.</a:t>
            </a:r>
            <a:endParaRPr lang="en-US" sz="2800" b="1" dirty="0"/>
          </a:p>
        </p:txBody>
      </p:sp>
    </p:spTree>
    <p:extLst>
      <p:ext uri="{BB962C8B-B14F-4D97-AF65-F5344CB8AC3E}">
        <p14:creationId xmlns:p14="http://schemas.microsoft.com/office/powerpoint/2010/main" val="4112016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220</TotalTime>
  <Words>2977</Words>
  <Application>Microsoft Office PowerPoint</Application>
  <PresentationFormat>On-screen Show (4:3)</PresentationFormat>
  <Paragraphs>408</Paragraphs>
  <Slides>33</Slides>
  <Notes>21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Supporting OOST Providers through Empower</vt:lpstr>
      <vt:lpstr>Objective</vt:lpstr>
      <vt:lpstr>Research Overview</vt:lpstr>
      <vt:lpstr>Empower Program  General Discussion</vt:lpstr>
      <vt:lpstr>Words/Phrases re: Empower</vt:lpstr>
      <vt:lpstr>Goals of Empower</vt:lpstr>
      <vt:lpstr>Empower’s Target Audience?</vt:lpstr>
      <vt:lpstr>Empower Standards</vt:lpstr>
      <vt:lpstr>Reactions to Standards</vt:lpstr>
      <vt:lpstr>Challenges to Implementation: Directors</vt:lpstr>
      <vt:lpstr>Challenges to Implementation: Teachers/Staff</vt:lpstr>
      <vt:lpstr>Challenges to Implementation:  #1 Physical Activity</vt:lpstr>
      <vt:lpstr>Challenges to Implementation:  #3 Breastfeeding</vt:lpstr>
      <vt:lpstr>Challenges to Implementation:  #5 Juice</vt:lpstr>
      <vt:lpstr>Challenges to Implementation:  #6 Family Style Meals</vt:lpstr>
      <vt:lpstr>Challenges to Implementation:  Requirements/Regulations</vt:lpstr>
      <vt:lpstr>Challenges to Implementation:  Cohesion w/ School Day</vt:lpstr>
      <vt:lpstr>Challenges to Implementation:  Staff</vt:lpstr>
      <vt:lpstr>Challenges to Implementation:  Resource/Time</vt:lpstr>
      <vt:lpstr>Suggestions to Standards</vt:lpstr>
      <vt:lpstr>Participating with Empower</vt:lpstr>
      <vt:lpstr>Directors vs. Teachers/Staff</vt:lpstr>
      <vt:lpstr>Empower Materials</vt:lpstr>
      <vt:lpstr>Material Feedback</vt:lpstr>
      <vt:lpstr>General Suggestions</vt:lpstr>
      <vt:lpstr>General Suggestions</vt:lpstr>
      <vt:lpstr>Questions about the research?</vt:lpstr>
      <vt:lpstr>Discussion</vt:lpstr>
      <vt:lpstr>Discussion</vt:lpstr>
      <vt:lpstr>Discussion</vt:lpstr>
      <vt:lpstr>Discussion</vt:lpstr>
      <vt:lpstr>SIT Next Steps</vt:lpstr>
      <vt:lpstr>PowerPoint Presentation</vt:lpstr>
    </vt:vector>
  </TitlesOfParts>
  <Company>Arizona Department of Health Services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Briody</dc:creator>
  <cp:lastModifiedBy>Stephanie Martinez</cp:lastModifiedBy>
  <cp:revision>16</cp:revision>
  <dcterms:created xsi:type="dcterms:W3CDTF">2017-10-31T20:33:22Z</dcterms:created>
  <dcterms:modified xsi:type="dcterms:W3CDTF">2018-04-03T17:02:40Z</dcterms:modified>
</cp:coreProperties>
</file>