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308" r:id="rId3"/>
    <p:sldId id="309" r:id="rId4"/>
    <p:sldId id="310" r:id="rId5"/>
    <p:sldId id="311" r:id="rId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5ADD4AB-7A72-4F0A-8F99-E6F57E2C83DE}">
          <p14:sldIdLst>
            <p14:sldId id="256"/>
            <p14:sldId id="308"/>
            <p14:sldId id="309"/>
            <p14:sldId id="310"/>
            <p14:sldId id="31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A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04" autoAdjust="0"/>
    <p:restoredTop sz="74679" autoAdjust="0"/>
  </p:normalViewPr>
  <p:slideViewPr>
    <p:cSldViewPr>
      <p:cViewPr varScale="1">
        <p:scale>
          <a:sx n="86" d="100"/>
          <a:sy n="86" d="100"/>
        </p:scale>
        <p:origin x="-2334" y="-90"/>
      </p:cViewPr>
      <p:guideLst>
        <p:guide orient="horz" pos="2160"/>
        <p:guide pos="2880"/>
      </p:guideLst>
    </p:cSldViewPr>
  </p:slideViewPr>
  <p:notesTextViewPr>
    <p:cViewPr>
      <p:scale>
        <a:sx n="66" d="100"/>
        <a:sy n="66" d="100"/>
      </p:scale>
      <p:origin x="0" y="0"/>
    </p:cViewPr>
  </p:notesTextViewPr>
  <p:sorterViewPr>
    <p:cViewPr>
      <p:scale>
        <a:sx n="100" d="100"/>
        <a:sy n="100" d="100"/>
      </p:scale>
      <p:origin x="0" y="371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0A5CA4C0-5AC8-4DE9-A236-CAA839EDAD55}" type="datetimeFigureOut">
              <a:rPr lang="en-US" smtClean="0"/>
              <a:t>4/2/2018</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31A2281D-A6B5-48D0-A7FB-E43827C76DE8}" type="slidenum">
              <a:rPr lang="en-US" smtClean="0"/>
              <a:t>‹#›</a:t>
            </a:fld>
            <a:endParaRPr lang="en-US"/>
          </a:p>
        </p:txBody>
      </p:sp>
    </p:spTree>
    <p:extLst>
      <p:ext uri="{BB962C8B-B14F-4D97-AF65-F5344CB8AC3E}">
        <p14:creationId xmlns:p14="http://schemas.microsoft.com/office/powerpoint/2010/main" val="454445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A2281D-A6B5-48D0-A7FB-E43827C76DE8}" type="slidenum">
              <a:rPr lang="en-US" smtClean="0"/>
              <a:t>1</a:t>
            </a:fld>
            <a:endParaRPr lang="en-US" dirty="0"/>
          </a:p>
        </p:txBody>
      </p:sp>
    </p:spTree>
    <p:extLst>
      <p:ext uri="{BB962C8B-B14F-4D97-AF65-F5344CB8AC3E}">
        <p14:creationId xmlns:p14="http://schemas.microsoft.com/office/powerpoint/2010/main" val="2709403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A2281D-A6B5-48D0-A7FB-E43827C76DE8}" type="slidenum">
              <a:rPr lang="en-US" smtClean="0"/>
              <a:t>2</a:t>
            </a:fld>
            <a:endParaRPr lang="en-US"/>
          </a:p>
        </p:txBody>
      </p:sp>
    </p:spTree>
    <p:extLst>
      <p:ext uri="{BB962C8B-B14F-4D97-AF65-F5344CB8AC3E}">
        <p14:creationId xmlns:p14="http://schemas.microsoft.com/office/powerpoint/2010/main" val="385760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A2281D-A6B5-48D0-A7FB-E43827C76DE8}" type="slidenum">
              <a:rPr lang="en-US" smtClean="0"/>
              <a:t>4</a:t>
            </a:fld>
            <a:endParaRPr lang="en-US" dirty="0"/>
          </a:p>
        </p:txBody>
      </p:sp>
    </p:spTree>
    <p:extLst>
      <p:ext uri="{BB962C8B-B14F-4D97-AF65-F5344CB8AC3E}">
        <p14:creationId xmlns:p14="http://schemas.microsoft.com/office/powerpoint/2010/main" val="2709403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A2281D-A6B5-48D0-A7FB-E43827C76DE8}" type="slidenum">
              <a:rPr lang="en-US" smtClean="0"/>
              <a:t>5</a:t>
            </a:fld>
            <a:endParaRPr lang="en-US"/>
          </a:p>
        </p:txBody>
      </p:sp>
    </p:spTree>
    <p:extLst>
      <p:ext uri="{BB962C8B-B14F-4D97-AF65-F5344CB8AC3E}">
        <p14:creationId xmlns:p14="http://schemas.microsoft.com/office/powerpoint/2010/main" val="385760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475338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85724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1557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291447" y="1477096"/>
            <a:ext cx="488469" cy="732704"/>
          </a:xfrm>
          <a:prstGeom prst="rect">
            <a:avLst/>
          </a:prstGeom>
        </p:spPr>
      </p:pic>
    </p:spTree>
    <p:extLst>
      <p:ext uri="{BB962C8B-B14F-4D97-AF65-F5344CB8AC3E}">
        <p14:creationId xmlns:p14="http://schemas.microsoft.com/office/powerpoint/2010/main" val="1055611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146835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615962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18518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7007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4299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TextBox 2"/>
          <p:cNvSpPr txBox="1"/>
          <p:nvPr userDrawn="1"/>
        </p:nvSpPr>
        <p:spPr>
          <a:xfrm>
            <a:off x="3009899" y="4114800"/>
            <a:ext cx="3276599" cy="369332"/>
          </a:xfrm>
          <a:prstGeom prst="rect">
            <a:avLst/>
          </a:prstGeom>
          <a:noFill/>
        </p:spPr>
        <p:txBody>
          <a:bodyPr wrap="square" rtlCol="0">
            <a:spAutoFit/>
          </a:bodyPr>
          <a:lstStyle/>
          <a:p>
            <a:pPr algn="ctr"/>
            <a:r>
              <a:rPr lang="en-US" spc="300" dirty="0" smtClean="0">
                <a:solidFill>
                  <a:srgbClr val="00A1DF"/>
                </a:solidFill>
                <a:latin typeface="Avenir Black" panose="020B0803020203020204" pitchFamily="34" charset="0"/>
              </a:rPr>
              <a:t>AZHealthZone.org</a:t>
            </a:r>
            <a:endParaRPr lang="en-US" spc="300" dirty="0">
              <a:solidFill>
                <a:srgbClr val="00A1DF"/>
              </a:solidFill>
              <a:latin typeface="Avenir Black" panose="020B0803020203020204" pitchFamily="34" charset="0"/>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4699" y="304798"/>
            <a:ext cx="2438400" cy="3151405"/>
          </a:xfrm>
          <a:prstGeom prst="rect">
            <a:avLst/>
          </a:prstGeom>
        </p:spPr>
      </p:pic>
      <p:sp>
        <p:nvSpPr>
          <p:cNvPr id="7" name="TextBox 6"/>
          <p:cNvSpPr txBox="1"/>
          <p:nvPr userDrawn="1"/>
        </p:nvSpPr>
        <p:spPr>
          <a:xfrm>
            <a:off x="2209800" y="3568262"/>
            <a:ext cx="4876799" cy="369332"/>
          </a:xfrm>
          <a:prstGeom prst="rect">
            <a:avLst/>
          </a:prstGeom>
          <a:noFill/>
        </p:spPr>
        <p:txBody>
          <a:bodyPr wrap="square" rtlCol="0">
            <a:spAutoFit/>
          </a:bodyPr>
          <a:lstStyle/>
          <a:p>
            <a:pPr algn="ctr"/>
            <a:r>
              <a:rPr lang="en-US" spc="600" dirty="0" smtClean="0">
                <a:solidFill>
                  <a:srgbClr val="00A1DF"/>
                </a:solidFill>
                <a:latin typeface="Avenir Black" panose="020B0803020203020204" pitchFamily="34" charset="0"/>
              </a:rPr>
              <a:t>HEALTHY</a:t>
            </a:r>
            <a:r>
              <a:rPr lang="en-US" spc="600" baseline="0" dirty="0" smtClean="0">
                <a:solidFill>
                  <a:srgbClr val="00A1DF"/>
                </a:solidFill>
                <a:latin typeface="Avenir Black" panose="020B0803020203020204" pitchFamily="34" charset="0"/>
              </a:rPr>
              <a:t> STARTS HERE</a:t>
            </a:r>
            <a:endParaRPr lang="en-US" spc="600" dirty="0">
              <a:solidFill>
                <a:srgbClr val="00A1DF"/>
              </a:solidFill>
              <a:latin typeface="Avenir Black" panose="020B0803020203020204" pitchFamily="34" charset="0"/>
            </a:endParaRPr>
          </a:p>
        </p:txBody>
      </p:sp>
    </p:spTree>
    <p:extLst>
      <p:ext uri="{BB962C8B-B14F-4D97-AF65-F5344CB8AC3E}">
        <p14:creationId xmlns:p14="http://schemas.microsoft.com/office/powerpoint/2010/main" val="1741976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4195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7" name="Picture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01000" y="5638800"/>
            <a:ext cx="855440" cy="1105577"/>
          </a:xfrm>
          <a:prstGeom prst="rect">
            <a:avLst/>
          </a:prstGeom>
        </p:spPr>
      </p:pic>
      <p:sp>
        <p:nvSpPr>
          <p:cNvPr id="10" name="Rectangle 9"/>
          <p:cNvSpPr/>
          <p:nvPr/>
        </p:nvSpPr>
        <p:spPr>
          <a:xfrm flipV="1">
            <a:off x="461682" y="6127938"/>
            <a:ext cx="7463118" cy="45719"/>
          </a:xfrm>
          <a:prstGeom prst="rect">
            <a:avLst/>
          </a:prstGeom>
          <a:solidFill>
            <a:srgbClr val="00A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6251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2"/>
        </a:buBlip>
        <a:defRPr sz="3200" kern="1200">
          <a:solidFill>
            <a:schemeClr val="tx1"/>
          </a:solidFill>
          <a:latin typeface="+mn-lt"/>
          <a:ea typeface="+mn-ea"/>
          <a:cs typeface="+mn-cs"/>
        </a:defRPr>
      </a:lvl1pPr>
      <a:lvl2pPr marL="742950" indent="-285750" algn="l" defTabSz="914400" rtl="0" eaLnBrk="1" latinLnBrk="0" hangingPunct="1">
        <a:spcBef>
          <a:spcPct val="20000"/>
        </a:spcBef>
        <a:buFontTx/>
        <a:buBlip>
          <a:blip r:embed="rId13"/>
        </a:buBlip>
        <a:defRPr sz="28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14"/>
        </a:buBlip>
        <a:defRPr sz="2400" kern="1200">
          <a:solidFill>
            <a:schemeClr val="tx1"/>
          </a:solidFill>
          <a:latin typeface="+mn-lt"/>
          <a:ea typeface="+mn-ea"/>
          <a:cs typeface="+mn-cs"/>
        </a:defRPr>
      </a:lvl3pPr>
      <a:lvl4pPr marL="1600200" indent="-228600" algn="l" defTabSz="914400" rtl="0" eaLnBrk="1" latinLnBrk="0" hangingPunct="1">
        <a:spcBef>
          <a:spcPct val="20000"/>
        </a:spcBef>
        <a:buFontTx/>
        <a:buBlip>
          <a:blip r:embed="rId12"/>
        </a:buBlip>
        <a:defRPr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12"/>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lstStyle/>
          <a:p>
            <a:r>
              <a:rPr lang="en-US" dirty="0" smtClean="0"/>
              <a:t>Physical Activity Energizer</a:t>
            </a:r>
            <a:endParaRPr lang="en-US" dirty="0"/>
          </a:p>
        </p:txBody>
      </p:sp>
      <p:sp>
        <p:nvSpPr>
          <p:cNvPr id="3" name="Subtitle 2"/>
          <p:cNvSpPr>
            <a:spLocks noGrp="1"/>
          </p:cNvSpPr>
          <p:nvPr>
            <p:ph type="subTitle" idx="1"/>
          </p:nvPr>
        </p:nvSpPr>
        <p:spPr>
          <a:xfrm>
            <a:off x="1295400" y="4787900"/>
            <a:ext cx="6400800" cy="1752600"/>
          </a:xfrm>
        </p:spPr>
        <p:txBody>
          <a:bodyPr/>
          <a:lstStyle/>
          <a:p>
            <a:endParaRPr lang="en-US"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667000"/>
            <a:ext cx="2298700" cy="296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791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Which One Are You?</a:t>
            </a:r>
            <a:endParaRPr lang="en-US" dirty="0"/>
          </a:p>
        </p:txBody>
      </p:sp>
      <p:sp>
        <p:nvSpPr>
          <p:cNvPr id="3" name="Content Placeholder 2"/>
          <p:cNvSpPr>
            <a:spLocks noGrp="1"/>
          </p:cNvSpPr>
          <p:nvPr>
            <p:ph idx="1"/>
          </p:nvPr>
        </p:nvSpPr>
        <p:spPr/>
        <p:txBody>
          <a:bodyPr>
            <a:normAutofit/>
          </a:bodyPr>
          <a:lstStyle/>
          <a:p>
            <a:pPr lvl="0"/>
            <a:r>
              <a:rPr lang="en-US" dirty="0" smtClean="0"/>
              <a:t>Room </a:t>
            </a:r>
            <a:r>
              <a:rPr lang="en-US" dirty="0"/>
              <a:t>is now divided into two </a:t>
            </a:r>
            <a:r>
              <a:rPr lang="en-US" dirty="0" smtClean="0"/>
              <a:t>sides</a:t>
            </a:r>
            <a:endParaRPr lang="en-US" dirty="0"/>
          </a:p>
          <a:p>
            <a:pPr lvl="0"/>
            <a:r>
              <a:rPr lang="en-US" dirty="0" smtClean="0"/>
              <a:t>I will </a:t>
            </a:r>
            <a:r>
              <a:rPr lang="en-US" dirty="0"/>
              <a:t>call out two choices – the first choice will be represented by </a:t>
            </a:r>
            <a:r>
              <a:rPr lang="en-US" dirty="0" smtClean="0"/>
              <a:t>one side </a:t>
            </a:r>
            <a:r>
              <a:rPr lang="en-US" dirty="0"/>
              <a:t>of the room and the second choice by the </a:t>
            </a:r>
            <a:r>
              <a:rPr lang="en-US" dirty="0" smtClean="0"/>
              <a:t>other </a:t>
            </a:r>
            <a:r>
              <a:rPr lang="en-US" dirty="0"/>
              <a:t>side.</a:t>
            </a:r>
          </a:p>
          <a:p>
            <a:pPr lvl="0"/>
            <a:r>
              <a:rPr lang="en-US" dirty="0"/>
              <a:t>Participants need to quickly move to the side of the room that they prefer between the two choices. Or, they can choose to stay in the middle if they are undecided or neutral.</a:t>
            </a:r>
          </a:p>
          <a:p>
            <a:pPr marL="0" lvl="0" indent="0">
              <a:buNone/>
            </a:pPr>
            <a:endParaRPr lang="en-US" dirty="0"/>
          </a:p>
          <a:p>
            <a:endParaRPr lang="en-US" dirty="0"/>
          </a:p>
          <a:p>
            <a:endParaRPr lang="en-US" dirty="0"/>
          </a:p>
        </p:txBody>
      </p:sp>
    </p:spTree>
    <p:extLst>
      <p:ext uri="{BB962C8B-B14F-4D97-AF65-F5344CB8AC3E}">
        <p14:creationId xmlns:p14="http://schemas.microsoft.com/office/powerpoint/2010/main" val="3255689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Arizona Native</a:t>
            </a:r>
          </a:p>
          <a:p>
            <a:r>
              <a:rPr lang="en-US" dirty="0" smtClean="0"/>
              <a:t>Beach	</a:t>
            </a:r>
          </a:p>
          <a:p>
            <a:r>
              <a:rPr lang="en-US" dirty="0" smtClean="0"/>
              <a:t>Right-Handed</a:t>
            </a:r>
          </a:p>
          <a:p>
            <a:r>
              <a:rPr lang="en-US" dirty="0" smtClean="0"/>
              <a:t>Morning Person</a:t>
            </a:r>
          </a:p>
          <a:p>
            <a:r>
              <a:rPr lang="en-US" dirty="0" smtClean="0"/>
              <a:t>Cats</a:t>
            </a:r>
          </a:p>
          <a:p>
            <a:r>
              <a:rPr lang="en-US" dirty="0" smtClean="0"/>
              <a:t>Coffee</a:t>
            </a:r>
          </a:p>
          <a:p>
            <a:r>
              <a:rPr lang="en-US" dirty="0" smtClean="0"/>
              <a:t>Book</a:t>
            </a:r>
          </a:p>
          <a:p>
            <a:r>
              <a:rPr lang="en-US" dirty="0" smtClean="0"/>
              <a:t>Beer</a:t>
            </a:r>
          </a:p>
          <a:p>
            <a:r>
              <a:rPr lang="en-US" dirty="0" smtClean="0"/>
              <a:t>Sweet (food)</a:t>
            </a:r>
          </a:p>
          <a:p>
            <a:r>
              <a:rPr lang="en-US" dirty="0" smtClean="0"/>
              <a:t>Chocolate</a:t>
            </a:r>
          </a:p>
          <a:p>
            <a:endParaRPr lang="en-US" dirty="0" smtClean="0"/>
          </a:p>
        </p:txBody>
      </p:sp>
      <p:sp>
        <p:nvSpPr>
          <p:cNvPr id="4" name="Content Placeholder 3"/>
          <p:cNvSpPr>
            <a:spLocks noGrp="1"/>
          </p:cNvSpPr>
          <p:nvPr>
            <p:ph sz="half" idx="2"/>
          </p:nvPr>
        </p:nvSpPr>
        <p:spPr/>
        <p:txBody>
          <a:bodyPr>
            <a:normAutofit fontScale="92500" lnSpcReduction="10000"/>
          </a:bodyPr>
          <a:lstStyle/>
          <a:p>
            <a:r>
              <a:rPr lang="en-US" dirty="0" smtClean="0"/>
              <a:t>From Another State</a:t>
            </a:r>
          </a:p>
          <a:p>
            <a:r>
              <a:rPr lang="en-US" dirty="0" smtClean="0"/>
              <a:t>Mountains</a:t>
            </a:r>
          </a:p>
          <a:p>
            <a:r>
              <a:rPr lang="en-US" dirty="0" smtClean="0"/>
              <a:t>Left-Handed</a:t>
            </a:r>
          </a:p>
          <a:p>
            <a:r>
              <a:rPr lang="en-US" dirty="0" smtClean="0"/>
              <a:t>Night Owl</a:t>
            </a:r>
          </a:p>
          <a:p>
            <a:r>
              <a:rPr lang="en-US" dirty="0" smtClean="0"/>
              <a:t>Dogs</a:t>
            </a:r>
          </a:p>
          <a:p>
            <a:r>
              <a:rPr lang="en-US" dirty="0" smtClean="0"/>
              <a:t>Tea</a:t>
            </a:r>
          </a:p>
          <a:p>
            <a:r>
              <a:rPr lang="en-US" dirty="0" smtClean="0"/>
              <a:t>Movie</a:t>
            </a:r>
          </a:p>
          <a:p>
            <a:r>
              <a:rPr lang="en-US" dirty="0" smtClean="0"/>
              <a:t>Wine</a:t>
            </a:r>
          </a:p>
          <a:p>
            <a:r>
              <a:rPr lang="en-US" dirty="0" smtClean="0"/>
              <a:t>Spicy/ Savory (food)</a:t>
            </a:r>
          </a:p>
          <a:p>
            <a:r>
              <a:rPr lang="en-US" dirty="0" smtClean="0"/>
              <a:t>Vanilla</a:t>
            </a:r>
          </a:p>
        </p:txBody>
      </p:sp>
    </p:spTree>
    <p:extLst>
      <p:ext uri="{BB962C8B-B14F-4D97-AF65-F5344CB8AC3E}">
        <p14:creationId xmlns:p14="http://schemas.microsoft.com/office/powerpoint/2010/main" val="307225580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p:cTn id="31"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33" dur="500"/>
                                        <p:tgtEl>
                                          <p:spTgt spid="4">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3">
                                            <p:txEl>
                                              <p:pRg st="2" end="2"/>
                                            </p:txEl>
                                          </p:spTgt>
                                        </p:tgtEl>
                                        <p:attrNameLst>
                                          <p:attrName>style.visibility</p:attrName>
                                        </p:attrNameLst>
                                      </p:cBhvr>
                                      <p:to>
                                        <p:strVal val="visible"/>
                                      </p:to>
                                    </p:set>
                                    <p:anim calcmode="lin" valueType="num">
                                      <p:cBhvr>
                                        <p:cTn id="3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1" dur="10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anim calcmode="lin" valueType="num">
                                      <p:cBhvr>
                                        <p:cTn id="46"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47"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48"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49" dur="1000"/>
                                        <p:tgtEl>
                                          <p:spTgt spid="4">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nodeType="clickEffect">
                                  <p:stCondLst>
                                    <p:cond delay="0"/>
                                  </p:stCondLst>
                                  <p:childTnLst>
                                    <p:set>
                                      <p:cBhvr>
                                        <p:cTn id="53" dur="1" fill="hold">
                                          <p:stCondLst>
                                            <p:cond delay="0"/>
                                          </p:stCondLst>
                                        </p:cTn>
                                        <p:tgtEl>
                                          <p:spTgt spid="3">
                                            <p:txEl>
                                              <p:pRg st="3" end="3"/>
                                            </p:txEl>
                                          </p:spTgt>
                                        </p:tgtEl>
                                        <p:attrNameLst>
                                          <p:attrName>style.visibility</p:attrName>
                                        </p:attrNameLst>
                                      </p:cBhvr>
                                      <p:to>
                                        <p:strVal val="visible"/>
                                      </p:to>
                                    </p:set>
                                    <p:anim calcmode="lin" valueType="num">
                                      <p:cBhvr>
                                        <p:cTn id="54"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55"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56"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57" dur="1000"/>
                                        <p:tgtEl>
                                          <p:spTgt spid="3">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1" presetClass="entr" presetSubtype="0" fill="hold" nodeType="clickEffect">
                                  <p:stCondLst>
                                    <p:cond delay="0"/>
                                  </p:stCondLst>
                                  <p:childTnLst>
                                    <p:set>
                                      <p:cBhvr>
                                        <p:cTn id="61" dur="1" fill="hold">
                                          <p:stCondLst>
                                            <p:cond delay="0"/>
                                          </p:stCondLst>
                                        </p:cTn>
                                        <p:tgtEl>
                                          <p:spTgt spid="4">
                                            <p:txEl>
                                              <p:pRg st="3" end="3"/>
                                            </p:txEl>
                                          </p:spTgt>
                                        </p:tgtEl>
                                        <p:attrNameLst>
                                          <p:attrName>style.visibility</p:attrName>
                                        </p:attrNameLst>
                                      </p:cBhvr>
                                      <p:to>
                                        <p:strVal val="visible"/>
                                      </p:to>
                                    </p:set>
                                    <p:anim calcmode="lin" valueType="num">
                                      <p:cBhvr>
                                        <p:cTn id="62"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63"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64"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65" dur="1000"/>
                                        <p:tgtEl>
                                          <p:spTgt spid="4">
                                            <p:txEl>
                                              <p:pRg st="3" end="3"/>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31" presetClass="entr" presetSubtype="0" fill="hold" nodeType="clickEffect">
                                  <p:stCondLst>
                                    <p:cond delay="0"/>
                                  </p:stCondLst>
                                  <p:childTnLst>
                                    <p:set>
                                      <p:cBhvr>
                                        <p:cTn id="69" dur="1" fill="hold">
                                          <p:stCondLst>
                                            <p:cond delay="0"/>
                                          </p:stCondLst>
                                        </p:cTn>
                                        <p:tgtEl>
                                          <p:spTgt spid="3">
                                            <p:txEl>
                                              <p:pRg st="4" end="4"/>
                                            </p:txEl>
                                          </p:spTgt>
                                        </p:tgtEl>
                                        <p:attrNameLst>
                                          <p:attrName>style.visibility</p:attrName>
                                        </p:attrNameLst>
                                      </p:cBhvr>
                                      <p:to>
                                        <p:strVal val="visible"/>
                                      </p:to>
                                    </p:set>
                                    <p:anim calcmode="lin" valueType="num">
                                      <p:cBhvr>
                                        <p:cTn id="70"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71"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72"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73" dur="1000"/>
                                        <p:tgtEl>
                                          <p:spTgt spid="3">
                                            <p:txEl>
                                              <p:pRg st="4" end="4"/>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nodeType="clickEffect">
                                  <p:stCondLst>
                                    <p:cond delay="0"/>
                                  </p:stCondLst>
                                  <p:childTnLst>
                                    <p:set>
                                      <p:cBhvr>
                                        <p:cTn id="77" dur="1" fill="hold">
                                          <p:stCondLst>
                                            <p:cond delay="0"/>
                                          </p:stCondLst>
                                        </p:cTn>
                                        <p:tgtEl>
                                          <p:spTgt spid="4">
                                            <p:txEl>
                                              <p:pRg st="4" end="4"/>
                                            </p:txEl>
                                          </p:spTgt>
                                        </p:tgtEl>
                                        <p:attrNameLst>
                                          <p:attrName>style.visibility</p:attrName>
                                        </p:attrNameLst>
                                      </p:cBhvr>
                                      <p:to>
                                        <p:strVal val="visible"/>
                                      </p:to>
                                    </p:set>
                                    <p:anim calcmode="lin" valueType="num">
                                      <p:cBhvr>
                                        <p:cTn id="78"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79"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80"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81" dur="1000"/>
                                        <p:tgtEl>
                                          <p:spTgt spid="4">
                                            <p:txEl>
                                              <p:pRg st="4" end="4"/>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31" presetClass="entr" presetSubtype="0" fill="hold" nodeType="clickEffect">
                                  <p:stCondLst>
                                    <p:cond delay="0"/>
                                  </p:stCondLst>
                                  <p:childTnLst>
                                    <p:set>
                                      <p:cBhvr>
                                        <p:cTn id="85" dur="1" fill="hold">
                                          <p:stCondLst>
                                            <p:cond delay="0"/>
                                          </p:stCondLst>
                                        </p:cTn>
                                        <p:tgtEl>
                                          <p:spTgt spid="3">
                                            <p:txEl>
                                              <p:pRg st="5" end="5"/>
                                            </p:txEl>
                                          </p:spTgt>
                                        </p:tgtEl>
                                        <p:attrNameLst>
                                          <p:attrName>style.visibility</p:attrName>
                                        </p:attrNameLst>
                                      </p:cBhvr>
                                      <p:to>
                                        <p:strVal val="visible"/>
                                      </p:to>
                                    </p:set>
                                    <p:anim calcmode="lin" valueType="num">
                                      <p:cBhvr>
                                        <p:cTn id="8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8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89" dur="1000"/>
                                        <p:tgtEl>
                                          <p:spTgt spid="3">
                                            <p:txEl>
                                              <p:pRg st="5" end="5"/>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31" presetClass="entr" presetSubtype="0" fill="hold" nodeType="clickEffect">
                                  <p:stCondLst>
                                    <p:cond delay="0"/>
                                  </p:stCondLst>
                                  <p:childTnLst>
                                    <p:set>
                                      <p:cBhvr>
                                        <p:cTn id="93" dur="1" fill="hold">
                                          <p:stCondLst>
                                            <p:cond delay="0"/>
                                          </p:stCondLst>
                                        </p:cTn>
                                        <p:tgtEl>
                                          <p:spTgt spid="4">
                                            <p:txEl>
                                              <p:pRg st="5" end="5"/>
                                            </p:txEl>
                                          </p:spTgt>
                                        </p:tgtEl>
                                        <p:attrNameLst>
                                          <p:attrName>style.visibility</p:attrName>
                                        </p:attrNameLst>
                                      </p:cBhvr>
                                      <p:to>
                                        <p:strVal val="visible"/>
                                      </p:to>
                                    </p:set>
                                    <p:anim calcmode="lin" valueType="num">
                                      <p:cBhvr>
                                        <p:cTn id="94"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95"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96"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97" dur="1000"/>
                                        <p:tgtEl>
                                          <p:spTgt spid="4">
                                            <p:txEl>
                                              <p:pRg st="5" end="5"/>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nodeType="clickEffect">
                                  <p:stCondLst>
                                    <p:cond delay="0"/>
                                  </p:stCondLst>
                                  <p:childTnLst>
                                    <p:set>
                                      <p:cBhvr>
                                        <p:cTn id="101" dur="1" fill="hold">
                                          <p:stCondLst>
                                            <p:cond delay="0"/>
                                          </p:stCondLst>
                                        </p:cTn>
                                        <p:tgtEl>
                                          <p:spTgt spid="3">
                                            <p:txEl>
                                              <p:pRg st="6" end="6"/>
                                            </p:txEl>
                                          </p:spTgt>
                                        </p:tgtEl>
                                        <p:attrNameLst>
                                          <p:attrName>style.visibility</p:attrName>
                                        </p:attrNameLst>
                                      </p:cBhvr>
                                      <p:to>
                                        <p:strVal val="visible"/>
                                      </p:to>
                                    </p:set>
                                    <p:anim calcmode="lin" valueType="num">
                                      <p:cBhvr>
                                        <p:cTn id="102"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103"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104"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105" dur="1000"/>
                                        <p:tgtEl>
                                          <p:spTgt spid="3">
                                            <p:txEl>
                                              <p:pRg st="6" end="6"/>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31" presetClass="entr" presetSubtype="0" fill="hold" nodeType="clickEffect">
                                  <p:stCondLst>
                                    <p:cond delay="0"/>
                                  </p:stCondLst>
                                  <p:childTnLst>
                                    <p:set>
                                      <p:cBhvr>
                                        <p:cTn id="109" dur="1" fill="hold">
                                          <p:stCondLst>
                                            <p:cond delay="0"/>
                                          </p:stCondLst>
                                        </p:cTn>
                                        <p:tgtEl>
                                          <p:spTgt spid="4">
                                            <p:txEl>
                                              <p:pRg st="6" end="6"/>
                                            </p:txEl>
                                          </p:spTgt>
                                        </p:tgtEl>
                                        <p:attrNameLst>
                                          <p:attrName>style.visibility</p:attrName>
                                        </p:attrNameLst>
                                      </p:cBhvr>
                                      <p:to>
                                        <p:strVal val="visible"/>
                                      </p:to>
                                    </p:set>
                                    <p:anim calcmode="lin" valueType="num">
                                      <p:cBhvr>
                                        <p:cTn id="110"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111"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112"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113" dur="1000"/>
                                        <p:tgtEl>
                                          <p:spTgt spid="4">
                                            <p:txEl>
                                              <p:pRg st="6" end="6"/>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31" presetClass="entr" presetSubtype="0" fill="hold" nodeType="clickEffect">
                                  <p:stCondLst>
                                    <p:cond delay="0"/>
                                  </p:stCondLst>
                                  <p:childTnLst>
                                    <p:set>
                                      <p:cBhvr>
                                        <p:cTn id="117" dur="1" fill="hold">
                                          <p:stCondLst>
                                            <p:cond delay="0"/>
                                          </p:stCondLst>
                                        </p:cTn>
                                        <p:tgtEl>
                                          <p:spTgt spid="3">
                                            <p:txEl>
                                              <p:pRg st="7" end="7"/>
                                            </p:txEl>
                                          </p:spTgt>
                                        </p:tgtEl>
                                        <p:attrNameLst>
                                          <p:attrName>style.visibility</p:attrName>
                                        </p:attrNameLst>
                                      </p:cBhvr>
                                      <p:to>
                                        <p:strVal val="visible"/>
                                      </p:to>
                                    </p:set>
                                    <p:anim calcmode="lin" valueType="num">
                                      <p:cBhvr>
                                        <p:cTn id="118"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119"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120"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121" dur="1000"/>
                                        <p:tgtEl>
                                          <p:spTgt spid="3">
                                            <p:txEl>
                                              <p:pRg st="7" end="7"/>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31" presetClass="entr" presetSubtype="0" fill="hold" nodeType="clickEffect">
                                  <p:stCondLst>
                                    <p:cond delay="0"/>
                                  </p:stCondLst>
                                  <p:childTnLst>
                                    <p:set>
                                      <p:cBhvr>
                                        <p:cTn id="125" dur="1" fill="hold">
                                          <p:stCondLst>
                                            <p:cond delay="0"/>
                                          </p:stCondLst>
                                        </p:cTn>
                                        <p:tgtEl>
                                          <p:spTgt spid="4">
                                            <p:txEl>
                                              <p:pRg st="7" end="7"/>
                                            </p:txEl>
                                          </p:spTgt>
                                        </p:tgtEl>
                                        <p:attrNameLst>
                                          <p:attrName>style.visibility</p:attrName>
                                        </p:attrNameLst>
                                      </p:cBhvr>
                                      <p:to>
                                        <p:strVal val="visible"/>
                                      </p:to>
                                    </p:set>
                                    <p:anim calcmode="lin" valueType="num">
                                      <p:cBhvr>
                                        <p:cTn id="126"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127"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128" dur="1000" fill="hold"/>
                                        <p:tgtEl>
                                          <p:spTgt spid="4">
                                            <p:txEl>
                                              <p:pRg st="7" end="7"/>
                                            </p:txEl>
                                          </p:spTgt>
                                        </p:tgtEl>
                                        <p:attrNameLst>
                                          <p:attrName>style.rotation</p:attrName>
                                        </p:attrNameLst>
                                      </p:cBhvr>
                                      <p:tavLst>
                                        <p:tav tm="0">
                                          <p:val>
                                            <p:fltVal val="90"/>
                                          </p:val>
                                        </p:tav>
                                        <p:tav tm="100000">
                                          <p:val>
                                            <p:fltVal val="0"/>
                                          </p:val>
                                        </p:tav>
                                      </p:tavLst>
                                    </p:anim>
                                    <p:animEffect transition="in" filter="fade">
                                      <p:cBhvr>
                                        <p:cTn id="129" dur="1000"/>
                                        <p:tgtEl>
                                          <p:spTgt spid="4">
                                            <p:txEl>
                                              <p:pRg st="7" end="7"/>
                                            </p:txEl>
                                          </p:spTgt>
                                        </p:tgtEl>
                                      </p:cBhvr>
                                    </p:animEffect>
                                  </p:childTnLst>
                                </p:cTn>
                              </p:par>
                            </p:childTnLst>
                          </p:cTn>
                        </p:par>
                      </p:childTnLst>
                    </p:cTn>
                  </p:par>
                  <p:par>
                    <p:cTn id="130" fill="hold">
                      <p:stCondLst>
                        <p:cond delay="indefinite"/>
                      </p:stCondLst>
                      <p:childTnLst>
                        <p:par>
                          <p:cTn id="131" fill="hold">
                            <p:stCondLst>
                              <p:cond delay="0"/>
                            </p:stCondLst>
                            <p:childTnLst>
                              <p:par>
                                <p:cTn id="132" presetID="31" presetClass="entr" presetSubtype="0" fill="hold" nodeType="clickEffect">
                                  <p:stCondLst>
                                    <p:cond delay="0"/>
                                  </p:stCondLst>
                                  <p:childTnLst>
                                    <p:set>
                                      <p:cBhvr>
                                        <p:cTn id="133" dur="1" fill="hold">
                                          <p:stCondLst>
                                            <p:cond delay="0"/>
                                          </p:stCondLst>
                                        </p:cTn>
                                        <p:tgtEl>
                                          <p:spTgt spid="3">
                                            <p:txEl>
                                              <p:pRg st="8" end="8"/>
                                            </p:txEl>
                                          </p:spTgt>
                                        </p:tgtEl>
                                        <p:attrNameLst>
                                          <p:attrName>style.visibility</p:attrName>
                                        </p:attrNameLst>
                                      </p:cBhvr>
                                      <p:to>
                                        <p:strVal val="visible"/>
                                      </p:to>
                                    </p:set>
                                    <p:anim calcmode="lin" valueType="num">
                                      <p:cBhvr>
                                        <p:cTn id="134"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135"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136"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137" dur="1000"/>
                                        <p:tgtEl>
                                          <p:spTgt spid="3">
                                            <p:txEl>
                                              <p:pRg st="8" end="8"/>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31" presetClass="entr" presetSubtype="0" fill="hold" nodeType="clickEffect">
                                  <p:stCondLst>
                                    <p:cond delay="0"/>
                                  </p:stCondLst>
                                  <p:childTnLst>
                                    <p:set>
                                      <p:cBhvr>
                                        <p:cTn id="141" dur="1" fill="hold">
                                          <p:stCondLst>
                                            <p:cond delay="0"/>
                                          </p:stCondLst>
                                        </p:cTn>
                                        <p:tgtEl>
                                          <p:spTgt spid="4">
                                            <p:txEl>
                                              <p:pRg st="8" end="8"/>
                                            </p:txEl>
                                          </p:spTgt>
                                        </p:tgtEl>
                                        <p:attrNameLst>
                                          <p:attrName>style.visibility</p:attrName>
                                        </p:attrNameLst>
                                      </p:cBhvr>
                                      <p:to>
                                        <p:strVal val="visible"/>
                                      </p:to>
                                    </p:set>
                                    <p:anim calcmode="lin" valueType="num">
                                      <p:cBhvr>
                                        <p:cTn id="142" dur="1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143" dur="1000" fill="hold"/>
                                        <p:tgtEl>
                                          <p:spTgt spid="4">
                                            <p:txEl>
                                              <p:pRg st="8" end="8"/>
                                            </p:txEl>
                                          </p:spTgt>
                                        </p:tgtEl>
                                        <p:attrNameLst>
                                          <p:attrName>ppt_h</p:attrName>
                                        </p:attrNameLst>
                                      </p:cBhvr>
                                      <p:tavLst>
                                        <p:tav tm="0">
                                          <p:val>
                                            <p:fltVal val="0"/>
                                          </p:val>
                                        </p:tav>
                                        <p:tav tm="100000">
                                          <p:val>
                                            <p:strVal val="#ppt_h"/>
                                          </p:val>
                                        </p:tav>
                                      </p:tavLst>
                                    </p:anim>
                                    <p:anim calcmode="lin" valueType="num">
                                      <p:cBhvr>
                                        <p:cTn id="144" dur="1000" fill="hold"/>
                                        <p:tgtEl>
                                          <p:spTgt spid="4">
                                            <p:txEl>
                                              <p:pRg st="8" end="8"/>
                                            </p:txEl>
                                          </p:spTgt>
                                        </p:tgtEl>
                                        <p:attrNameLst>
                                          <p:attrName>style.rotation</p:attrName>
                                        </p:attrNameLst>
                                      </p:cBhvr>
                                      <p:tavLst>
                                        <p:tav tm="0">
                                          <p:val>
                                            <p:fltVal val="90"/>
                                          </p:val>
                                        </p:tav>
                                        <p:tav tm="100000">
                                          <p:val>
                                            <p:fltVal val="0"/>
                                          </p:val>
                                        </p:tav>
                                      </p:tavLst>
                                    </p:anim>
                                    <p:animEffect transition="in" filter="fade">
                                      <p:cBhvr>
                                        <p:cTn id="145" dur="1000"/>
                                        <p:tgtEl>
                                          <p:spTgt spid="4">
                                            <p:txEl>
                                              <p:pRg st="8" end="8"/>
                                            </p:txEl>
                                          </p:spTgt>
                                        </p:tgtEl>
                                      </p:cBhvr>
                                    </p:animEffect>
                                  </p:childTnLst>
                                </p:cTn>
                              </p:par>
                            </p:childTnLst>
                          </p:cTn>
                        </p:par>
                      </p:childTnLst>
                    </p:cTn>
                  </p:par>
                  <p:par>
                    <p:cTn id="146" fill="hold">
                      <p:stCondLst>
                        <p:cond delay="indefinite"/>
                      </p:stCondLst>
                      <p:childTnLst>
                        <p:par>
                          <p:cTn id="147" fill="hold">
                            <p:stCondLst>
                              <p:cond delay="0"/>
                            </p:stCondLst>
                            <p:childTnLst>
                              <p:par>
                                <p:cTn id="148" presetID="31" presetClass="entr" presetSubtype="0" fill="hold" nodeType="clickEffect">
                                  <p:stCondLst>
                                    <p:cond delay="0"/>
                                  </p:stCondLst>
                                  <p:childTnLst>
                                    <p:set>
                                      <p:cBhvr>
                                        <p:cTn id="149" dur="1" fill="hold">
                                          <p:stCondLst>
                                            <p:cond delay="0"/>
                                          </p:stCondLst>
                                        </p:cTn>
                                        <p:tgtEl>
                                          <p:spTgt spid="3">
                                            <p:txEl>
                                              <p:pRg st="9" end="9"/>
                                            </p:txEl>
                                          </p:spTgt>
                                        </p:tgtEl>
                                        <p:attrNameLst>
                                          <p:attrName>style.visibility</p:attrName>
                                        </p:attrNameLst>
                                      </p:cBhvr>
                                      <p:to>
                                        <p:strVal val="visible"/>
                                      </p:to>
                                    </p:set>
                                    <p:anim calcmode="lin" valueType="num">
                                      <p:cBhvr>
                                        <p:cTn id="150"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151"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152"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153" dur="1000"/>
                                        <p:tgtEl>
                                          <p:spTgt spid="3">
                                            <p:txEl>
                                              <p:pRg st="9" end="9"/>
                                            </p:txEl>
                                          </p:spTgt>
                                        </p:tgtEl>
                                      </p:cBhvr>
                                    </p:animEffect>
                                  </p:childTnLst>
                                </p:cTn>
                              </p:par>
                            </p:childTnLst>
                          </p:cTn>
                        </p:par>
                      </p:childTnLst>
                    </p:cTn>
                  </p:par>
                  <p:par>
                    <p:cTn id="154" fill="hold">
                      <p:stCondLst>
                        <p:cond delay="indefinite"/>
                      </p:stCondLst>
                      <p:childTnLst>
                        <p:par>
                          <p:cTn id="155" fill="hold">
                            <p:stCondLst>
                              <p:cond delay="0"/>
                            </p:stCondLst>
                            <p:childTnLst>
                              <p:par>
                                <p:cTn id="156" presetID="31" presetClass="entr" presetSubtype="0" fill="hold" nodeType="clickEffect">
                                  <p:stCondLst>
                                    <p:cond delay="0"/>
                                  </p:stCondLst>
                                  <p:childTnLst>
                                    <p:set>
                                      <p:cBhvr>
                                        <p:cTn id="157" dur="1" fill="hold">
                                          <p:stCondLst>
                                            <p:cond delay="0"/>
                                          </p:stCondLst>
                                        </p:cTn>
                                        <p:tgtEl>
                                          <p:spTgt spid="4">
                                            <p:txEl>
                                              <p:pRg st="9" end="9"/>
                                            </p:txEl>
                                          </p:spTgt>
                                        </p:tgtEl>
                                        <p:attrNameLst>
                                          <p:attrName>style.visibility</p:attrName>
                                        </p:attrNameLst>
                                      </p:cBhvr>
                                      <p:to>
                                        <p:strVal val="visible"/>
                                      </p:to>
                                    </p:set>
                                    <p:anim calcmode="lin" valueType="num">
                                      <p:cBhvr>
                                        <p:cTn id="158" dur="1000" fill="hold"/>
                                        <p:tgtEl>
                                          <p:spTgt spid="4">
                                            <p:txEl>
                                              <p:pRg st="9" end="9"/>
                                            </p:txEl>
                                          </p:spTgt>
                                        </p:tgtEl>
                                        <p:attrNameLst>
                                          <p:attrName>ppt_w</p:attrName>
                                        </p:attrNameLst>
                                      </p:cBhvr>
                                      <p:tavLst>
                                        <p:tav tm="0">
                                          <p:val>
                                            <p:fltVal val="0"/>
                                          </p:val>
                                        </p:tav>
                                        <p:tav tm="100000">
                                          <p:val>
                                            <p:strVal val="#ppt_w"/>
                                          </p:val>
                                        </p:tav>
                                      </p:tavLst>
                                    </p:anim>
                                    <p:anim calcmode="lin" valueType="num">
                                      <p:cBhvr>
                                        <p:cTn id="159" dur="1000" fill="hold"/>
                                        <p:tgtEl>
                                          <p:spTgt spid="4">
                                            <p:txEl>
                                              <p:pRg st="9" end="9"/>
                                            </p:txEl>
                                          </p:spTgt>
                                        </p:tgtEl>
                                        <p:attrNameLst>
                                          <p:attrName>ppt_h</p:attrName>
                                        </p:attrNameLst>
                                      </p:cBhvr>
                                      <p:tavLst>
                                        <p:tav tm="0">
                                          <p:val>
                                            <p:fltVal val="0"/>
                                          </p:val>
                                        </p:tav>
                                        <p:tav tm="100000">
                                          <p:val>
                                            <p:strVal val="#ppt_h"/>
                                          </p:val>
                                        </p:tav>
                                      </p:tavLst>
                                    </p:anim>
                                    <p:anim calcmode="lin" valueType="num">
                                      <p:cBhvr>
                                        <p:cTn id="160" dur="1000" fill="hold"/>
                                        <p:tgtEl>
                                          <p:spTgt spid="4">
                                            <p:txEl>
                                              <p:pRg st="9" end="9"/>
                                            </p:txEl>
                                          </p:spTgt>
                                        </p:tgtEl>
                                        <p:attrNameLst>
                                          <p:attrName>style.rotation</p:attrName>
                                        </p:attrNameLst>
                                      </p:cBhvr>
                                      <p:tavLst>
                                        <p:tav tm="0">
                                          <p:val>
                                            <p:fltVal val="90"/>
                                          </p:val>
                                        </p:tav>
                                        <p:tav tm="100000">
                                          <p:val>
                                            <p:fltVal val="0"/>
                                          </p:val>
                                        </p:tav>
                                      </p:tavLst>
                                    </p:anim>
                                    <p:animEffect transition="in" filter="fade">
                                      <p:cBhvr>
                                        <p:cTn id="161" dur="1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lstStyle/>
          <a:p>
            <a:r>
              <a:rPr lang="en-US" dirty="0" smtClean="0"/>
              <a:t>Physical Activity Energizer</a:t>
            </a:r>
            <a:endParaRPr lang="en-US" dirty="0"/>
          </a:p>
        </p:txBody>
      </p:sp>
      <p:sp>
        <p:nvSpPr>
          <p:cNvPr id="3" name="Subtitle 2"/>
          <p:cNvSpPr>
            <a:spLocks noGrp="1"/>
          </p:cNvSpPr>
          <p:nvPr>
            <p:ph type="subTitle" idx="1"/>
          </p:nvPr>
        </p:nvSpPr>
        <p:spPr>
          <a:xfrm>
            <a:off x="1295400" y="4787900"/>
            <a:ext cx="6400800" cy="1752600"/>
          </a:xfrm>
        </p:spPr>
        <p:txBody>
          <a:bodyPr/>
          <a:lstStyle/>
          <a:p>
            <a:endParaRPr lang="en-US"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667000"/>
            <a:ext cx="2298700" cy="296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574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Animal Round-Up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Groups of about 12 (about 2 tables per group)</a:t>
            </a:r>
          </a:p>
          <a:p>
            <a:r>
              <a:rPr lang="en-US" dirty="0" smtClean="0"/>
              <a:t>Silently </a:t>
            </a:r>
            <a:r>
              <a:rPr lang="en-US" dirty="0"/>
              <a:t>think of </a:t>
            </a:r>
            <a:r>
              <a:rPr lang="en-US" dirty="0" smtClean="0"/>
              <a:t>your </a:t>
            </a:r>
            <a:r>
              <a:rPr lang="en-US" dirty="0"/>
              <a:t>favorite animal. </a:t>
            </a:r>
          </a:p>
          <a:p>
            <a:r>
              <a:rPr lang="en-US" dirty="0" smtClean="0"/>
              <a:t>Without </a:t>
            </a:r>
            <a:r>
              <a:rPr lang="en-US" dirty="0"/>
              <a:t>talking, </a:t>
            </a:r>
            <a:r>
              <a:rPr lang="en-US" dirty="0" smtClean="0"/>
              <a:t>arrange </a:t>
            </a:r>
            <a:r>
              <a:rPr lang="en-US" dirty="0"/>
              <a:t>themselves from largest to smallest animals. </a:t>
            </a:r>
          </a:p>
          <a:p>
            <a:r>
              <a:rPr lang="en-US" dirty="0" smtClean="0"/>
              <a:t>Group </a:t>
            </a:r>
            <a:r>
              <a:rPr lang="en-US" dirty="0"/>
              <a:t>members can </a:t>
            </a:r>
            <a:r>
              <a:rPr lang="en-US" dirty="0" smtClean="0"/>
              <a:t>only make gestures and the noise of their animal. </a:t>
            </a:r>
            <a:endParaRPr lang="en-US" dirty="0"/>
          </a:p>
          <a:p>
            <a:r>
              <a:rPr lang="en-US" dirty="0" smtClean="0"/>
              <a:t>After you </a:t>
            </a:r>
            <a:r>
              <a:rPr lang="en-US" dirty="0"/>
              <a:t>have finished, have group members go around and say the animal they were supposed to be to see if it was accurate.</a:t>
            </a:r>
          </a:p>
          <a:p>
            <a:pPr marL="0" lvl="0" indent="0">
              <a:buNone/>
            </a:pPr>
            <a:endParaRPr lang="en-US" dirty="0"/>
          </a:p>
          <a:p>
            <a:endParaRPr lang="en-US" dirty="0"/>
          </a:p>
          <a:p>
            <a:endParaRPr lang="en-US" dirty="0"/>
          </a:p>
        </p:txBody>
      </p:sp>
    </p:spTree>
    <p:extLst>
      <p:ext uri="{BB962C8B-B14F-4D97-AF65-F5344CB8AC3E}">
        <p14:creationId xmlns:p14="http://schemas.microsoft.com/office/powerpoint/2010/main" val="2808591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Go Nap Sacc webinar 11.1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 Nap Sacc webinar 11.16</Template>
  <TotalTime>1333</TotalTime>
  <Words>178</Words>
  <Application>Microsoft Office PowerPoint</Application>
  <PresentationFormat>On-screen Show (4:3)</PresentationFormat>
  <Paragraphs>39</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Go Nap Sacc webinar 11.16</vt:lpstr>
      <vt:lpstr>Physical Activity Energizer</vt:lpstr>
      <vt:lpstr>Which One Are You?</vt:lpstr>
      <vt:lpstr>OR</vt:lpstr>
      <vt:lpstr>Physical Activity Energizer</vt:lpstr>
      <vt:lpstr>Animal Round-Up</vt:lpstr>
    </vt:vector>
  </TitlesOfParts>
  <Company>Arizona Department of Health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 Nap Sacc Refresher Webinar</dc:title>
  <dc:creator>Noelle Veilleux</dc:creator>
  <cp:lastModifiedBy>Ryan Lang</cp:lastModifiedBy>
  <cp:revision>141</cp:revision>
  <cp:lastPrinted>2017-11-16T16:47:31Z</cp:lastPrinted>
  <dcterms:created xsi:type="dcterms:W3CDTF">2017-11-16T03:36:41Z</dcterms:created>
  <dcterms:modified xsi:type="dcterms:W3CDTF">2018-04-02T22:41:01Z</dcterms:modified>
</cp:coreProperties>
</file>