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72" r:id="rId10"/>
    <p:sldId id="273" r:id="rId11"/>
    <p:sldId id="275" r:id="rId12"/>
    <p:sldId id="276" r:id="rId13"/>
    <p:sldId id="277" r:id="rId14"/>
    <p:sldId id="278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43" autoAdjust="0"/>
  </p:normalViewPr>
  <p:slideViewPr>
    <p:cSldViewPr>
      <p:cViewPr varScale="1">
        <p:scale>
          <a:sx n="75" d="100"/>
          <a:sy n="75" d="100"/>
        </p:scale>
        <p:origin x="-1589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0A288-F6D7-4573-A599-DF97907CD6E7}" type="datetimeFigureOut">
              <a:rPr lang="en-US" smtClean="0"/>
              <a:t>4/2/2018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A36FB-E3C0-46C4-BF8F-123CA7AFE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16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process involved in creating a unique name and image for a product in the consumers' mind, mainly through advertising campaigns with a consistent theme. Branding aims to establish a significant and differentiated presence in the market that attracts and retains loyal customers.</a:t>
            </a:r>
          </a:p>
          <a:p>
            <a:endParaRPr lang="en-US" dirty="0" smtClean="0"/>
          </a:p>
          <a:p>
            <a:r>
              <a:rPr lang="en-US" dirty="0" smtClean="0"/>
              <a:t>Can</a:t>
            </a:r>
            <a:r>
              <a:rPr lang="en-US" baseline="0" dirty="0" smtClean="0"/>
              <a:t> anyone guess what year these brands launched?</a:t>
            </a:r>
          </a:p>
          <a:p>
            <a:r>
              <a:rPr lang="en-US" baseline="0" dirty="0" smtClean="0"/>
              <a:t>1. 1998       2. 2007         3. 2009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9F63E-3217-49B0-9571-DD7FDE5E1EE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77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9F63E-3217-49B0-9571-DD7FDE5E1EE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3488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9F63E-3217-49B0-9571-DD7FDE5E1EE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052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Historically</a:t>
            </a:r>
            <a:r>
              <a:rPr lang="en-US" baseline="0" dirty="0" smtClean="0"/>
              <a:t> more than one logo/image have been used on our materials that our target audience receives. This is what we call logo soup, this can be very confusing to our audience.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9F63E-3217-49B0-9571-DD7FDE5E1EE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074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59CC-B07C-4799-915E-72DE7EF53F48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05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59CC-B07C-4799-915E-72DE7EF53F48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05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F59CC-B07C-4799-915E-72DE7EF53F4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05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9F63E-3217-49B0-9571-DD7FDE5E1EE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55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9F63E-3217-49B0-9571-DD7FDE5E1EE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282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9F63E-3217-49B0-9571-DD7FDE5E1EE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88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9F63E-3217-49B0-9571-DD7FDE5E1EE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962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3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57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155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447" y="1477096"/>
            <a:ext cx="488469" cy="73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611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4683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1596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18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700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29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009899" y="4114800"/>
            <a:ext cx="327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 smtClean="0">
                <a:solidFill>
                  <a:srgbClr val="00A1DF"/>
                </a:solidFill>
                <a:latin typeface="Avenir Black" panose="020B0803020203020204" pitchFamily="34" charset="0"/>
              </a:rPr>
              <a:t>AZHealthZone.org</a:t>
            </a:r>
            <a:endParaRPr lang="en-US" spc="300" dirty="0">
              <a:solidFill>
                <a:srgbClr val="00A1DF"/>
              </a:solidFill>
              <a:latin typeface="Avenir Black" panose="020B0803020203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699" y="304798"/>
            <a:ext cx="2438400" cy="3151405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2209800" y="3568262"/>
            <a:ext cx="4876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600" dirty="0" smtClean="0">
                <a:solidFill>
                  <a:srgbClr val="00A1DF"/>
                </a:solidFill>
                <a:latin typeface="Avenir Black" panose="020B0803020203020204" pitchFamily="34" charset="0"/>
              </a:rPr>
              <a:t>HEALTHY</a:t>
            </a:r>
            <a:r>
              <a:rPr lang="en-US" spc="600" baseline="0" dirty="0" smtClean="0">
                <a:solidFill>
                  <a:srgbClr val="00A1DF"/>
                </a:solidFill>
                <a:latin typeface="Avenir Black" panose="020B0803020203020204" pitchFamily="34" charset="0"/>
              </a:rPr>
              <a:t> STARTS HERE</a:t>
            </a:r>
            <a:endParaRPr lang="en-US" spc="600" dirty="0">
              <a:solidFill>
                <a:srgbClr val="00A1DF"/>
              </a:solidFill>
              <a:latin typeface="Avenir Black" panose="020B08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4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638800"/>
            <a:ext cx="855440" cy="110557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flipV="1">
            <a:off x="461682" y="6127938"/>
            <a:ext cx="7463118" cy="45719"/>
          </a:xfrm>
          <a:prstGeom prst="rect">
            <a:avLst/>
          </a:prstGeom>
          <a:solidFill>
            <a:srgbClr val="00A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51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png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12" Type="http://schemas.openxmlformats.org/officeDocument/2006/relationships/image" Target="../media/image19.jpeg"/><Relationship Id="rId17" Type="http://schemas.openxmlformats.org/officeDocument/2006/relationships/image" Target="../media/image24.gi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19" Type="http://schemas.openxmlformats.org/officeDocument/2006/relationships/image" Target="../media/image26.tif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80441"/>
            <a:ext cx="3863517" cy="2182492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609600"/>
            <a:ext cx="3324225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9713" y="4038600"/>
            <a:ext cx="5544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600" dirty="0" smtClean="0">
                <a:solidFill>
                  <a:prstClr val="black"/>
                </a:solidFill>
                <a:latin typeface="Fira Sans"/>
                <a:cs typeface="Fira Sans"/>
              </a:rPr>
              <a:t>Sue Briody</a:t>
            </a:r>
            <a:r>
              <a:rPr lang="en-US" sz="1600" dirty="0" smtClean="0">
                <a:solidFill>
                  <a:prstClr val="black"/>
                </a:solidFill>
                <a:latin typeface="Fira Sans Light"/>
                <a:cs typeface="Fira Sans Light"/>
              </a:rPr>
              <a:t>| Social Marketing Manager</a:t>
            </a:r>
            <a:endParaRPr lang="en-US" sz="1600" dirty="0">
              <a:solidFill>
                <a:prstClr val="black"/>
              </a:solidFill>
              <a:latin typeface="Fira Sans Light"/>
              <a:cs typeface="Fira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85279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AZ Health Zone</a:t>
            </a:r>
            <a:br>
              <a:rPr lang="en-US" dirty="0" smtClean="0"/>
            </a:br>
            <a:r>
              <a:rPr lang="en-US" sz="2000" dirty="0" smtClean="0"/>
              <a:t>Healthy Starts Here</a:t>
            </a:r>
            <a:br>
              <a:rPr lang="en-US" sz="2000" dirty="0" smtClean="0"/>
            </a:br>
            <a:r>
              <a:rPr lang="en-US" sz="2000" dirty="0"/>
              <a:t>azhealthzone.org / </a:t>
            </a:r>
            <a:r>
              <a:rPr lang="en-US" sz="2000" dirty="0" smtClean="0"/>
              <a:t>zonadesaludaz.org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52991"/>
            <a:ext cx="3201129" cy="27438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960" y="2087570"/>
            <a:ext cx="4114808" cy="283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92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Brand </a:t>
            </a:r>
            <a:r>
              <a:rPr lang="en-US" sz="1800" dirty="0"/>
              <a:t>guidelines, </a:t>
            </a:r>
            <a:r>
              <a:rPr lang="en-US" sz="1800" dirty="0" smtClean="0"/>
              <a:t>are </a:t>
            </a:r>
            <a:r>
              <a:rPr lang="en-US" sz="1800" dirty="0"/>
              <a:t>an essential part of an effective marketing strategy. Essentially, a brand guideline is a document that guides employees and designers on how different elements of the business should be used. For example, brand guidelines might suggest how to use the following things</a:t>
            </a:r>
            <a:r>
              <a:rPr lang="en-US" sz="1800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  <a:p>
            <a:r>
              <a:rPr lang="en-US" sz="1800" dirty="0"/>
              <a:t>Fonts – including the look and sizes of headers and body text</a:t>
            </a:r>
          </a:p>
          <a:p>
            <a:r>
              <a:rPr lang="en-US" sz="1800" dirty="0"/>
              <a:t>Logos – including the right </a:t>
            </a:r>
            <a:r>
              <a:rPr lang="en-US" sz="1800" dirty="0" smtClean="0"/>
              <a:t>colors, </a:t>
            </a:r>
            <a:r>
              <a:rPr lang="en-US" sz="1800" dirty="0"/>
              <a:t>the right sizes, the right alternative logos etc.</a:t>
            </a:r>
          </a:p>
          <a:p>
            <a:r>
              <a:rPr lang="en-US" sz="1800" dirty="0" smtClean="0"/>
              <a:t>Color pallets </a:t>
            </a:r>
            <a:r>
              <a:rPr lang="en-US" sz="1800" dirty="0"/>
              <a:t>– what specific </a:t>
            </a:r>
            <a:r>
              <a:rPr lang="en-US" sz="1800" dirty="0" smtClean="0"/>
              <a:t>colors </a:t>
            </a:r>
            <a:r>
              <a:rPr lang="en-US" sz="1800" dirty="0"/>
              <a:t>should be used in online and print material</a:t>
            </a:r>
          </a:p>
          <a:p>
            <a:r>
              <a:rPr lang="en-US" sz="1800" dirty="0"/>
              <a:t>Approved images</a:t>
            </a:r>
          </a:p>
          <a:p>
            <a:r>
              <a:rPr lang="en-US" sz="1800" dirty="0"/>
              <a:t>Tone of voice and stylistic guidelines</a:t>
            </a:r>
          </a:p>
        </p:txBody>
      </p:sp>
    </p:spTree>
    <p:extLst>
      <p:ext uri="{BB962C8B-B14F-4D97-AF65-F5344CB8AC3E}">
        <p14:creationId xmlns:p14="http://schemas.microsoft.com/office/powerpoint/2010/main" val="158760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Rollout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3962399"/>
          </a:xfrm>
        </p:spPr>
        <p:txBody>
          <a:bodyPr>
            <a:noAutofit/>
          </a:bodyPr>
          <a:lstStyle/>
          <a:p>
            <a:r>
              <a:rPr lang="en-US" sz="1800" dirty="0" smtClean="0"/>
              <a:t>AzNN is working with contracted vendors on a rollout timeline to begin transitioning Champions for Change to AZ Health Zone across all platforms.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Materials developed prior to October 1, 2018 can be used until stock runs out.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All new materials will be branded with </a:t>
            </a:r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AZ Health Zone – Healthy Starts Here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The FFY2018 Policy and Procedures Manual will be updated to reflect the new Brand Standards and requirements.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u="sng" dirty="0"/>
              <a:t>Eatwellbewell.org</a:t>
            </a:r>
            <a:r>
              <a:rPr lang="en-US" sz="1800" dirty="0"/>
              <a:t>  </a:t>
            </a:r>
            <a:r>
              <a:rPr lang="en-US" sz="1800" dirty="0" smtClean="0"/>
              <a:t>and </a:t>
            </a:r>
            <a:r>
              <a:rPr lang="en-US" sz="1800" u="sng" dirty="0" smtClean="0"/>
              <a:t>comesanovivemejor.org </a:t>
            </a:r>
            <a:r>
              <a:rPr lang="en-US" sz="1800" dirty="0" smtClean="0"/>
              <a:t>will be refreshed to match the brand colors and the URL’s will be redirected </a:t>
            </a:r>
            <a:r>
              <a:rPr lang="en-US" sz="1800" dirty="0"/>
              <a:t>to </a:t>
            </a:r>
            <a:r>
              <a:rPr lang="en-US" sz="1800" b="1" u="sng" dirty="0">
                <a:solidFill>
                  <a:srgbClr val="0000FF"/>
                </a:solidFill>
              </a:rPr>
              <a:t>azhealthzone.org </a:t>
            </a:r>
            <a:r>
              <a:rPr lang="en-US" sz="1800" b="1" u="sng" dirty="0" smtClean="0">
                <a:solidFill>
                  <a:srgbClr val="0000FF"/>
                </a:solidFill>
              </a:rPr>
              <a:t>/zonadesaludaz.org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5794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1752600"/>
          </a:xfrm>
        </p:spPr>
        <p:txBody>
          <a:bodyPr>
            <a:noAutofit/>
          </a:bodyPr>
          <a:lstStyle/>
          <a:p>
            <a:r>
              <a:rPr lang="en-US" sz="1800" dirty="0"/>
              <a:t>If SNAP-Ed </a:t>
            </a:r>
            <a:r>
              <a:rPr lang="en-US" sz="1800" dirty="0" smtClean="0"/>
              <a:t>funds the execution, no matter what the platform may be, beginning October 1, 2017 the only brand implemented across all programs will be AZ Health Zone – Healthy Starts Here. </a:t>
            </a:r>
            <a:endParaRPr lang="en-US" sz="1800" dirty="0" smtClean="0"/>
          </a:p>
          <a:p>
            <a:r>
              <a:rPr lang="en-US" sz="1800" dirty="0" smtClean="0"/>
              <a:t>When materials are co-funded, logo representation will be negotiated.</a:t>
            </a:r>
            <a:endParaRPr lang="en-US" sz="1800" dirty="0" smtClean="0"/>
          </a:p>
          <a:p>
            <a:r>
              <a:rPr lang="en-US" sz="1800" dirty="0" smtClean="0"/>
              <a:t>Each </a:t>
            </a:r>
            <a:r>
              <a:rPr lang="en-US" sz="1800" dirty="0" smtClean="0"/>
              <a:t>program </a:t>
            </a:r>
            <a:r>
              <a:rPr lang="en-US" sz="1800" dirty="0" smtClean="0"/>
              <a:t>was </a:t>
            </a:r>
            <a:r>
              <a:rPr lang="en-US" sz="1800" dirty="0" smtClean="0"/>
              <a:t>provided with </a:t>
            </a:r>
            <a:r>
              <a:rPr lang="en-US" sz="1800" dirty="0" smtClean="0"/>
              <a:t>a </a:t>
            </a:r>
            <a:r>
              <a:rPr lang="en-US" sz="1800" dirty="0" smtClean="0"/>
              <a:t>version appropriate to their organization. 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276600"/>
            <a:ext cx="1801388" cy="26569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76600"/>
            <a:ext cx="2365150" cy="26569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260" y="3360659"/>
            <a:ext cx="2083093" cy="257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6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Importance/Benefit of One Brand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Having one strong brand keeps communication clear and concise, and avoids feeding customers </a:t>
            </a:r>
            <a:r>
              <a:rPr lang="en-US" sz="1800" dirty="0" smtClean="0"/>
              <a:t>information </a:t>
            </a:r>
            <a:r>
              <a:rPr lang="en-US" sz="1800" dirty="0"/>
              <a:t>overload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endParaRPr lang="en-US" sz="1800" dirty="0"/>
          </a:p>
          <a:p>
            <a:r>
              <a:rPr lang="en-US" sz="1800" dirty="0"/>
              <a:t>The more </a:t>
            </a:r>
            <a:r>
              <a:rPr lang="en-US" sz="1800" dirty="0" smtClean="0"/>
              <a:t>brands, </a:t>
            </a:r>
            <a:r>
              <a:rPr lang="en-US" sz="1800" dirty="0"/>
              <a:t>the more money you will need to </a:t>
            </a:r>
            <a:r>
              <a:rPr lang="en-US" sz="1800" dirty="0" smtClean="0"/>
              <a:t>spend, and cause more confusion. </a:t>
            </a:r>
            <a:br>
              <a:rPr lang="en-US" sz="1800" dirty="0" smtClean="0"/>
            </a:br>
            <a:endParaRPr lang="en-US" sz="1800" dirty="0"/>
          </a:p>
          <a:p>
            <a:r>
              <a:rPr lang="en-US" sz="1800" dirty="0"/>
              <a:t>One strong brand can work effectively across several or all of your </a:t>
            </a:r>
            <a:r>
              <a:rPr lang="en-US" sz="1800" dirty="0" smtClean="0"/>
              <a:t>projects </a:t>
            </a:r>
            <a:r>
              <a:rPr lang="en-US" sz="1800" dirty="0"/>
              <a:t>while helping them build equity for one another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663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371600"/>
            <a:ext cx="3945082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5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AzNN Brand History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33337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224" y="3200400"/>
            <a:ext cx="30480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962400"/>
            <a:ext cx="2514600" cy="14204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28310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1998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4295775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2007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39000" y="5390913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04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Logo Confusion</a:t>
            </a:r>
            <a:endParaRPr lang="en-US" dirty="0"/>
          </a:p>
        </p:txBody>
      </p:sp>
      <p:pic>
        <p:nvPicPr>
          <p:cNvPr id="1026" name="Picture 2" descr="G:\BNP - NEW\Communications\Logos\AZNN\Horizontal\JPG Files\CFC_logo_horz_3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29" y="961049"/>
            <a:ext cx="1526125" cy="86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BNP - NEW\Communications\Logos\FVMM\FVMM Logo white backgroun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40656"/>
            <a:ext cx="1553594" cy="102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:\BNP - NEW\Communications\AzNN\Social Marketing - FY07 - FY12\Graphic Files - Logos, Graphics, Print Materials\Logos\AzNN Logos\GrowAHealthyChil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07" y="3232078"/>
            <a:ext cx="5435600" cy="92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G:\BNP - NEW\Communications\AzNN\Social Marketing - FY07 - FY12\Graphic Files - Logos, Graphics, Print Materials\Logos\AzNN Logos\MYM Eng colo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371" y="4266934"/>
            <a:ext cx="1208644" cy="75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G:\BNP - NEW\Communications\AzNN\Social Marketing - FY07 - FY12\Graphic Files - Logos, Graphics, Print Materials\Logos\AzNN Logos\Go Low - English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30" y="4178089"/>
            <a:ext cx="1233488" cy="123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G:\BNP - NEW\Communications\AzNN\Social Marketing - FY07 - FY12\Graphic Files - Logos, Graphics, Print Materials\Logos\AzNN Logos\OLD Logos\AZNNLogoBlock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352" y="4447091"/>
            <a:ext cx="2901051" cy="958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G:\BNP - NEW\Communications\AzNN\Social Marketing - FY07 - FY12\Graphic Files - Logos, Graphics, Print Materials\Logos\AzNN Logos\OLD Logos\AZNN LOGO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940" y="1182661"/>
            <a:ext cx="2770187" cy="961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G:\BNP - NEW\Communications\AzNN\FFY 2017\State and Local Messaging\Presentations\Images\Coconino County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45" y="2904766"/>
            <a:ext cx="2124966" cy="62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G:\BNP - NEW\Communications\AzNN\FFY 2017\State and Local Messaging\Presentations\Images\Maricopa County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389" y="2240656"/>
            <a:ext cx="2244220" cy="97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G:\BNP - NEW\Communications\AzNN\FFY 2017\State and Local Messaging\Presentations\Images\Maricopa Healthy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599" y="4237600"/>
            <a:ext cx="2276762" cy="78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BNP - NEW\Communications\Logos\MyPlate\MyPlate_Icon_Artwork_File\green_placemat\jpeg\myplate_green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758" y="2317825"/>
            <a:ext cx="1344613" cy="122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G:\BNP - NEW\Communications\AzNN\FFY 2017\State and Local Messaging\Presentations\Images\Mohave Cnty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073" y="1291756"/>
            <a:ext cx="1515220" cy="78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G:\BNP - NEW\Communications\AzNN\FFY 2017\State and Local Messaging\Presentations\Images\UA Apache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49569"/>
            <a:ext cx="1471137" cy="66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G:\BNP - NEW\Communications\AzNN\FFY 2017\State and Local Messaging\Presentations\Images\UA Maricopa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061" y="3525478"/>
            <a:ext cx="2565933" cy="61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G:\BNP - NEW\Communications\AzNN\Logos\DES\DES_long.g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25" y="5130114"/>
            <a:ext cx="4038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693" y="5096131"/>
            <a:ext cx="670036" cy="8942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966336"/>
            <a:ext cx="1159471" cy="79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82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STAKEHOLDER RESEARCH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82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3524" y="609600"/>
            <a:ext cx="76962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cs typeface="Arial" panose="020B0604020202020204" pitchFamily="34" charset="0"/>
              </a:rPr>
              <a:t>Research 		</a:t>
            </a:r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Conduct formative research through focus groups with various </a:t>
            </a:r>
            <a:endParaRPr lang="en-US" sz="16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prstClr val="black"/>
                </a:solidFill>
                <a:cs typeface="Arial" panose="020B0604020202020204" pitchFamily="34" charset="0"/>
              </a:rPr>
              <a:t>Goal:  	</a:t>
            </a:r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	audiences to determine common message to be used by all partners 		</a:t>
            </a:r>
            <a:r>
              <a:rPr lang="en-US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beginning </a:t>
            </a:r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in Federal Fiscal Year 2018. </a:t>
            </a:r>
          </a:p>
          <a:p>
            <a:endParaRPr lang="en-US" sz="1600" dirty="0">
              <a:solidFill>
                <a:prstClr val="black"/>
              </a:solidFill>
            </a:endParaRPr>
          </a:p>
          <a:p>
            <a:r>
              <a:rPr lang="en-US" sz="1600" b="1" dirty="0">
                <a:solidFill>
                  <a:prstClr val="black"/>
                </a:solidFill>
                <a:cs typeface="Arial" panose="020B0604020202020204" pitchFamily="34" charset="0"/>
              </a:rPr>
              <a:t>Target 		</a:t>
            </a:r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Arizona Nutrition Network state and local </a:t>
            </a:r>
            <a:r>
              <a:rPr lang="en-US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staff </a:t>
            </a:r>
          </a:p>
          <a:p>
            <a:r>
              <a:rPr lang="en-US" sz="16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Audiences</a:t>
            </a:r>
            <a:r>
              <a:rPr lang="en-US" sz="1600" b="1" dirty="0">
                <a:solidFill>
                  <a:prstClr val="black"/>
                </a:solidFill>
                <a:cs typeface="Arial" panose="020B0604020202020204" pitchFamily="34" charset="0"/>
              </a:rPr>
              <a:t>:	</a:t>
            </a:r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ADHS Nutrition &amp; Physical Activity </a:t>
            </a:r>
            <a:r>
              <a:rPr lang="en-US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staff, ADHS Sister Programs,</a:t>
            </a:r>
            <a:endParaRPr lang="en-US" sz="1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		</a:t>
            </a:r>
            <a:r>
              <a:rPr lang="en-US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Local Implementing Agencies</a:t>
            </a:r>
            <a:br>
              <a:rPr lang="en-US" sz="1600" dirty="0" smtClean="0">
                <a:solidFill>
                  <a:prstClr val="black"/>
                </a:solidFill>
                <a:cs typeface="Arial" panose="020B0604020202020204" pitchFamily="34" charset="0"/>
              </a:rPr>
            </a:br>
            <a:endParaRPr lang="en-US" sz="1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prstClr val="black"/>
                </a:solidFill>
                <a:cs typeface="Arial" panose="020B0604020202020204" pitchFamily="34" charset="0"/>
              </a:rPr>
              <a:t>Focus Groups:</a:t>
            </a:r>
            <a:r>
              <a:rPr lang="en-US" sz="1600" dirty="0">
                <a:solidFill>
                  <a:prstClr val="black"/>
                </a:solidFill>
                <a:cs typeface="Arial" panose="020B0604020202020204" pitchFamily="34" charset="0"/>
              </a:rPr>
              <a:t>	</a:t>
            </a:r>
          </a:p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en-US" sz="12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endParaRPr lang="en-US" sz="12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055768" y="6492875"/>
            <a:ext cx="108823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00" dirty="0" smtClean="0">
                <a:solidFill>
                  <a:prstClr val="black"/>
                </a:solidFill>
              </a:rPr>
              <a:t>        Slide </a:t>
            </a:r>
            <a:fld id="{5040BEC4-5A8A-4E0F-84F9-E2EAAE45B1CC}" type="slidenum">
              <a:rPr lang="en-US" sz="1000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sz="1000" dirty="0">
              <a:solidFill>
                <a:prstClr val="black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75271"/>
              </p:ext>
            </p:extLst>
          </p:nvPr>
        </p:nvGraphicFramePr>
        <p:xfrm>
          <a:off x="2362200" y="2667000"/>
          <a:ext cx="6194366" cy="2819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874"/>
                <a:gridCol w="1388337"/>
                <a:gridCol w="1229283"/>
                <a:gridCol w="1238872"/>
              </a:tblGrid>
              <a:tr h="38844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Audience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Participants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Location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</a:tr>
              <a:tr h="303967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AzNN, DES Staff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Phoenix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March 28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</a:tr>
              <a:tr h="44048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ADHS Nutrition &amp; </a:t>
                      </a:r>
                    </a:p>
                    <a:p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Physical Activity staff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6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Phoenix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April 11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</a:tr>
              <a:tr h="441720"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+mn-lt"/>
                          <a:cs typeface="Arial" panose="020B0604020202020204" pitchFamily="34" charset="0"/>
                        </a:rPr>
                        <a:t>Maricopa &amp; Yuma Local Implementing Agencies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16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Phoenix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April 13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</a:tr>
              <a:tr h="619682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Pima County Local Implementing Agency</a:t>
                      </a:r>
                    </a:p>
                    <a:p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Tucson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April 14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</a:tr>
              <a:tr h="625103"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+mn-lt"/>
                          <a:cs typeface="Arial" panose="020B0604020202020204" pitchFamily="34" charset="0"/>
                        </a:rPr>
                        <a:t>Coconino, Yavapai, Navajo Counties Local Implementing Agencies</a:t>
                      </a:r>
                    </a:p>
                    <a:p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Flagstaff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+mn-lt"/>
                          <a:cs typeface="Arial" panose="020B0604020202020204" pitchFamily="34" charset="0"/>
                        </a:rPr>
                        <a:t>April</a:t>
                      </a:r>
                      <a:r>
                        <a:rPr lang="en-US" sz="1100" baseline="0" dirty="0" smtClean="0">
                          <a:latin typeface="+mn-lt"/>
                          <a:cs typeface="Arial" panose="020B0604020202020204" pitchFamily="34" charset="0"/>
                        </a:rPr>
                        <a:t> 20</a:t>
                      </a:r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791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39485"/>
            <a:ext cx="8218884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Key Findings</a:t>
            </a:r>
            <a:endParaRPr lang="en-US" sz="4400" dirty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055768" y="6492875"/>
            <a:ext cx="108823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00" dirty="0" smtClean="0">
                <a:solidFill>
                  <a:prstClr val="black"/>
                </a:solidFill>
              </a:rPr>
              <a:t>        Slide </a:t>
            </a:r>
            <a:fld id="{5040BEC4-5A8A-4E0F-84F9-E2EAAE45B1CC}" type="slidenum">
              <a:rPr lang="en-US" sz="1000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1320731"/>
            <a:ext cx="7239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Blip>
                <a:blip r:embed="rId3"/>
              </a:buBlip>
            </a:pPr>
            <a:r>
              <a:rPr lang="en-US" sz="2000" dirty="0">
                <a:solidFill>
                  <a:prstClr val="black"/>
                </a:solidFill>
              </a:rPr>
              <a:t>Inconsistency among AZNN identity elements is confusing to everyone.</a:t>
            </a:r>
            <a:br>
              <a:rPr lang="en-US" sz="2000" dirty="0">
                <a:solidFill>
                  <a:prstClr val="black"/>
                </a:solidFill>
              </a:rPr>
            </a:br>
            <a:endParaRPr lang="en-US" sz="20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Blip>
                <a:blip r:embed="rId3"/>
              </a:buBlip>
            </a:pPr>
            <a:r>
              <a:rPr lang="en-US" sz="2000" dirty="0">
                <a:solidFill>
                  <a:prstClr val="black"/>
                </a:solidFill>
              </a:rPr>
              <a:t>Existing “visual assets” may no longer be appropriate for the AzNN of the future. </a:t>
            </a:r>
          </a:p>
          <a:p>
            <a:pPr marL="342900" lvl="0" indent="-342900">
              <a:spcBef>
                <a:spcPct val="20000"/>
              </a:spcBef>
              <a:buBlip>
                <a:blip r:embed="rId3"/>
              </a:buBlip>
            </a:pPr>
            <a:endParaRPr lang="en-US" sz="20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Blip>
                <a:blip r:embed="rId3"/>
              </a:buBlip>
            </a:pPr>
            <a:r>
              <a:rPr lang="en-US" sz="2000" dirty="0">
                <a:solidFill>
                  <a:prstClr val="black"/>
                </a:solidFill>
              </a:rPr>
              <a:t>The line up of multiple logos on materials is confusing, but many believe, unavoidable.</a:t>
            </a:r>
            <a:br>
              <a:rPr lang="en-US" sz="2000" dirty="0">
                <a:solidFill>
                  <a:prstClr val="black"/>
                </a:solidFill>
              </a:rPr>
            </a:br>
            <a:endParaRPr lang="en-US" sz="20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Blip>
                <a:blip r:embed="rId3"/>
              </a:buBlip>
            </a:pPr>
            <a:r>
              <a:rPr lang="en-US" sz="2000" dirty="0">
                <a:solidFill>
                  <a:prstClr val="black"/>
                </a:solidFill>
              </a:rPr>
              <a:t>LIA’s agreed that one single identity would be nice, but were not sure if this was possible.</a:t>
            </a:r>
            <a:br>
              <a:rPr lang="en-US" sz="2000" dirty="0">
                <a:solidFill>
                  <a:prstClr val="black"/>
                </a:solidFill>
              </a:rPr>
            </a:br>
            <a:endParaRPr lang="en-US" sz="20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Blip>
                <a:blip r:embed="rId3"/>
              </a:buBlip>
            </a:pPr>
            <a:r>
              <a:rPr lang="en-US" sz="2000" dirty="0">
                <a:solidFill>
                  <a:prstClr val="black"/>
                </a:solidFill>
              </a:rPr>
              <a:t>LIA’s also felt strongly about the need to self identify.</a:t>
            </a:r>
          </a:p>
        </p:txBody>
      </p:sp>
    </p:spTree>
    <p:extLst>
      <p:ext uri="{BB962C8B-B14F-4D97-AF65-F5344CB8AC3E}">
        <p14:creationId xmlns:p14="http://schemas.microsoft.com/office/powerpoint/2010/main" val="346602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Target Audience Focus Groups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5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39485"/>
            <a:ext cx="7924800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latin typeface="+mj-lt"/>
                <a:cs typeface="Arial" panose="020B0604020202020204" pitchFamily="34" charset="0"/>
              </a:rPr>
              <a:t>Target Audience Research</a:t>
            </a:r>
            <a:endParaRPr lang="en-US" sz="44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295400"/>
            <a:ext cx="7696200" cy="243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cs typeface="Arial" panose="020B0604020202020204" pitchFamily="34" charset="0"/>
              </a:rPr>
              <a:t>Research </a:t>
            </a:r>
            <a:r>
              <a:rPr lang="en-US" sz="1600" b="1" dirty="0">
                <a:cs typeface="Arial" panose="020B0604020202020204" pitchFamily="34" charset="0"/>
              </a:rPr>
              <a:t>Goal:  </a:t>
            </a:r>
            <a:r>
              <a:rPr lang="en-US" sz="1600" dirty="0">
                <a:cs typeface="Arial" panose="020B0604020202020204" pitchFamily="34" charset="0"/>
              </a:rPr>
              <a:t>Determine </a:t>
            </a:r>
            <a:r>
              <a:rPr lang="en-US" sz="1600" dirty="0" smtClean="0">
                <a:cs typeface="Arial" panose="020B0604020202020204" pitchFamily="34" charset="0"/>
              </a:rPr>
              <a:t>preferences regarding new logo concepts among target audience.</a:t>
            </a:r>
            <a:endParaRPr lang="en-US" sz="1600" dirty="0">
              <a:cs typeface="Arial" panose="020B0604020202020204" pitchFamily="34" charset="0"/>
            </a:endParaRPr>
          </a:p>
          <a:p>
            <a:r>
              <a:rPr lang="en-US" sz="1600" b="1" dirty="0">
                <a:cs typeface="Arial" panose="020B0604020202020204" pitchFamily="34" charset="0"/>
              </a:rPr>
              <a:t> </a:t>
            </a:r>
            <a:endParaRPr lang="en-US" sz="1600" dirty="0">
              <a:cs typeface="Arial" panose="020B0604020202020204" pitchFamily="34" charset="0"/>
            </a:endParaRPr>
          </a:p>
          <a:p>
            <a:r>
              <a:rPr lang="en-US" sz="1600" b="1" dirty="0">
                <a:cs typeface="Arial" panose="020B0604020202020204" pitchFamily="34" charset="0"/>
              </a:rPr>
              <a:t>Target Audience:  </a:t>
            </a:r>
            <a:r>
              <a:rPr lang="en-US" sz="1600" dirty="0">
                <a:cs typeface="Arial" panose="020B0604020202020204" pitchFamily="34" charset="0"/>
              </a:rPr>
              <a:t>Low-income (SNAP eligible) moms, ages 18 to 49, with kids ages 2 to 11; statewide</a:t>
            </a:r>
          </a:p>
          <a:p>
            <a:endParaRPr lang="en-US" sz="1600" dirty="0">
              <a:cs typeface="Arial" panose="020B0604020202020204" pitchFamily="34" charset="0"/>
            </a:endParaRPr>
          </a:p>
          <a:p>
            <a:pPr>
              <a:spcAft>
                <a:spcPts val="1000"/>
              </a:spcAft>
            </a:pPr>
            <a:r>
              <a:rPr lang="en-US" sz="1600" b="1" dirty="0" smtClean="0">
                <a:cs typeface="Arial" panose="020B0604020202020204" pitchFamily="34" charset="0"/>
              </a:rPr>
              <a:t>Focus Groups: </a:t>
            </a:r>
            <a:r>
              <a:rPr lang="en-US" sz="1600" dirty="0" smtClean="0">
                <a:cs typeface="Arial" panose="020B0604020202020204" pitchFamily="34" charset="0"/>
              </a:rPr>
              <a:t>Seven groups</a:t>
            </a:r>
          </a:p>
          <a:p>
            <a:endParaRPr lang="en-US" sz="1600" dirty="0" smtClean="0">
              <a:cs typeface="Arial" panose="020B0604020202020204" pitchFamily="34" charset="0"/>
            </a:endParaRPr>
          </a:p>
          <a:p>
            <a:pPr>
              <a:spcAft>
                <a:spcPts val="1000"/>
              </a:spcAft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055768" y="6492875"/>
            <a:ext cx="108823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00" dirty="0" smtClean="0"/>
              <a:t>        Slide </a:t>
            </a:r>
            <a:fld id="{5040BEC4-5A8A-4E0F-84F9-E2EAAE45B1CC}" type="slidenum">
              <a:rPr lang="en-US" sz="1000" smtClean="0"/>
              <a:pPr>
                <a:defRPr/>
              </a:pPr>
              <a:t>8</a:t>
            </a:fld>
            <a:endParaRPr lang="en-US" sz="1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894566"/>
              </p:ext>
            </p:extLst>
          </p:nvPr>
        </p:nvGraphicFramePr>
        <p:xfrm>
          <a:off x="1600199" y="3429000"/>
          <a:ext cx="5563731" cy="1831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1"/>
                <a:gridCol w="838200"/>
                <a:gridCol w="761028"/>
                <a:gridCol w="943073"/>
                <a:gridCol w="887829"/>
              </a:tblGrid>
              <a:tr h="12473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Audience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English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Spanish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Location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</a:tr>
              <a:tr h="561068">
                <a:tc rowSpan="3"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Low-income (SNAP eligible) moms, ages 18 to 49, with kids ages 2 to 11; statewide</a:t>
                      </a:r>
                    </a:p>
                  </a:txBody>
                  <a:tcPr marL="76778" marR="76778" marT="38389" marB="383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-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Flagstaff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June 19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Tucson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June 21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</a:tr>
              <a:tr h="568593">
                <a:tc vMerge="1">
                  <a:txBody>
                    <a:bodyPr/>
                    <a:lstStyle/>
                    <a:p>
                      <a:endParaRPr lang="en-US" sz="1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Phoenix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  <a:cs typeface="Arial" panose="020B0604020202020204" pitchFamily="34" charset="0"/>
                        </a:rPr>
                        <a:t>June 26</a:t>
                      </a:r>
                      <a:endParaRPr lang="en-US" sz="1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778" marR="76778" marT="38389" marB="38389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5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 Health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agency that developed AZ Health Zone, were tasked with taking the focus group feedback and update the design, color and any graphics required to convey the message.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In addition to the design, Brand Standards will be provided to ensure consistency throughout the state.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The design was presented to ADHS and DES on </a:t>
            </a:r>
            <a:r>
              <a:rPr lang="en-US" sz="2000" b="1" dirty="0" smtClean="0"/>
              <a:t>Wednesday, September 13, 2017.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2811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ZHZ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AZHZ TEMPLATE</Template>
  <TotalTime>125</TotalTime>
  <Words>463</Words>
  <Application>Microsoft Office PowerPoint</Application>
  <PresentationFormat>On-screen Show (4:3)</PresentationFormat>
  <Paragraphs>118</Paragraphs>
  <Slides>15</Slides>
  <Notes>11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AZHZ TEMPLATE</vt:lpstr>
      <vt:lpstr>PowerPoint Presentation</vt:lpstr>
      <vt:lpstr>AzNN Brand History</vt:lpstr>
      <vt:lpstr>Logo Confusion</vt:lpstr>
      <vt:lpstr>STAKEHOLDER RESEARCH</vt:lpstr>
      <vt:lpstr>PowerPoint Presentation</vt:lpstr>
      <vt:lpstr>PowerPoint Presentation</vt:lpstr>
      <vt:lpstr>Target Audience Focus Groups</vt:lpstr>
      <vt:lpstr>PowerPoint Presentation</vt:lpstr>
      <vt:lpstr>AZ Health Zone</vt:lpstr>
      <vt:lpstr>AZ Health Zone Healthy Starts Here azhealthzone.org / zonadesaludaz.org</vt:lpstr>
      <vt:lpstr>Brand Guidelines</vt:lpstr>
      <vt:lpstr>Rollout</vt:lpstr>
      <vt:lpstr>Expectations</vt:lpstr>
      <vt:lpstr>Importance/Benefit of One Brand</vt:lpstr>
      <vt:lpstr>THANK YOU!</vt:lpstr>
    </vt:vector>
  </TitlesOfParts>
  <Company>Arizona Department of Health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Briody</dc:creator>
  <cp:lastModifiedBy>Susan Briody</cp:lastModifiedBy>
  <cp:revision>8</cp:revision>
  <dcterms:created xsi:type="dcterms:W3CDTF">2018-02-26T16:57:33Z</dcterms:created>
  <dcterms:modified xsi:type="dcterms:W3CDTF">2018-04-02T16:42:54Z</dcterms:modified>
</cp:coreProperties>
</file>