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7.xml" ContentType="application/vnd.openxmlformats-officedocument.presentationml.notesSlide+xml"/>
  <Override PartName="/ppt/charts/chart8.xml" ContentType="application/vnd.openxmlformats-officedocument.drawingml.chart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drawings/drawing2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11.xml" ContentType="application/vnd.openxmlformats-officedocument.drawingml.chart+xml"/>
  <Override PartName="/ppt/drawings/drawing3.xml" ContentType="application/vnd.openxmlformats-officedocument.drawingml.chartshapes+xml"/>
  <Override PartName="/ppt/notesSlides/notesSlide10.xml" ContentType="application/vnd.openxmlformats-officedocument.presentationml.notesSlide+xml"/>
  <Override PartName="/ppt/charts/chart12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drawings/drawing4.xml" ContentType="application/vnd.openxmlformats-officedocument.drawingml.chartshap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notesSlides/notesSlide16.xml" ContentType="application/vnd.openxmlformats-officedocument.presentationml.notesSlide+xml"/>
  <Override PartName="/ppt/charts/chart20.xml" ContentType="application/vnd.openxmlformats-officedocument.drawingml.chart+xml"/>
  <Override PartName="/ppt/notesSlides/notesSlide17.xml" ContentType="application/vnd.openxmlformats-officedocument.presentationml.notesSlide+xml"/>
  <Override PartName="/ppt/charts/chart21.xml" ContentType="application/vnd.openxmlformats-officedocument.drawingml.chart+xml"/>
  <Override PartName="/ppt/theme/themeOverride2.xml" ContentType="application/vnd.openxmlformats-officedocument.themeOverride+xml"/>
  <Override PartName="/ppt/notesSlides/notesSlide18.xml" ContentType="application/vnd.openxmlformats-officedocument.presentationml.notesSlide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0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9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7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1.xlsx"/><Relationship Id="rId1" Type="http://schemas.openxmlformats.org/officeDocument/2006/relationships/themeOverride" Target="../theme/themeOverride2.xm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4.xlsx"/><Relationship Id="rId1" Type="http://schemas.openxmlformats.org/officeDocument/2006/relationships/themeOverride" Target="../theme/themeOverride3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7084586017656905E-2"/>
          <c:y val="7.4034023524837206E-2"/>
          <c:w val="0.93291541398234301"/>
          <c:h val="0.79093825393037986"/>
        </c:manualLayout>
      </c:layout>
      <c:bar3DChart>
        <c:barDir val="col"/>
        <c:grouping val="stacked"/>
        <c:varyColors val="0"/>
        <c:ser>
          <c:idx val="1"/>
          <c:order val="0"/>
          <c:tx>
            <c:strRef>
              <c:f>Sheet1!$A$18</c:f>
              <c:strCache>
                <c:ptCount val="1"/>
                <c:pt idx="0">
                  <c:v>AHCCCS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Lbls>
            <c:spPr>
              <a:solidFill>
                <a:schemeClr val="tx2">
                  <a:lumMod val="50000"/>
                </a:schemeClr>
              </a:solidFill>
            </c:spPr>
            <c:txPr>
              <a:bodyPr/>
              <a:lstStyle/>
              <a:p>
                <a:pPr>
                  <a:defRPr sz="1200" b="1"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Sheet1!$B$17:$L$17</c:f>
              <c:numCache>
                <c:formatCode>General</c:formatCode>
                <c:ptCount val="11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</c:numCache>
            </c:numRef>
          </c:cat>
          <c:val>
            <c:numRef>
              <c:f>Sheet1!$B$18:$L$18</c:f>
              <c:numCache>
                <c:formatCode>#,##0</c:formatCode>
                <c:ptCount val="11"/>
                <c:pt idx="0">
                  <c:v>53625</c:v>
                </c:pt>
                <c:pt idx="1">
                  <c:v>52081</c:v>
                </c:pt>
                <c:pt idx="2">
                  <c:v>49538</c:v>
                </c:pt>
                <c:pt idx="3">
                  <c:v>46393</c:v>
                </c:pt>
                <c:pt idx="4">
                  <c:v>45148</c:v>
                </c:pt>
                <c:pt idx="5">
                  <c:v>45520</c:v>
                </c:pt>
                <c:pt idx="6">
                  <c:v>45808</c:v>
                </c:pt>
                <c:pt idx="7">
                  <c:v>49025</c:v>
                </c:pt>
                <c:pt idx="8">
                  <c:v>44288</c:v>
                </c:pt>
                <c:pt idx="9">
                  <c:v>44085</c:v>
                </c:pt>
                <c:pt idx="10">
                  <c:v>43387</c:v>
                </c:pt>
              </c:numCache>
            </c:numRef>
          </c:val>
        </c:ser>
        <c:ser>
          <c:idx val="2"/>
          <c:order val="1"/>
          <c:tx>
            <c:strRef>
              <c:f>Sheet1!$A$19</c:f>
              <c:strCache>
                <c:ptCount val="1"/>
                <c:pt idx="0">
                  <c:v>Non-AHCCCS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solidFill>
                <a:srgbClr val="FFC000"/>
              </a:solidFill>
            </c:spPr>
            <c:txPr>
              <a:bodyPr/>
              <a:lstStyle/>
              <a:p>
                <a:pPr>
                  <a:defRPr sz="1200" b="1" baseline="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Sheet1!$B$17:$L$17</c:f>
              <c:numCache>
                <c:formatCode>General</c:formatCode>
                <c:ptCount val="11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</c:numCache>
            </c:numRef>
          </c:cat>
          <c:val>
            <c:numRef>
              <c:f>Sheet1!$B$19:$L$19</c:f>
              <c:numCache>
                <c:formatCode>#,##0</c:formatCode>
                <c:ptCount val="11"/>
                <c:pt idx="0">
                  <c:v>49062</c:v>
                </c:pt>
                <c:pt idx="1">
                  <c:v>47134</c:v>
                </c:pt>
                <c:pt idx="2">
                  <c:v>43078</c:v>
                </c:pt>
                <c:pt idx="3">
                  <c:v>40660</c:v>
                </c:pt>
                <c:pt idx="4">
                  <c:v>40042</c:v>
                </c:pt>
                <c:pt idx="5">
                  <c:v>40205</c:v>
                </c:pt>
                <c:pt idx="6">
                  <c:v>39155</c:v>
                </c:pt>
                <c:pt idx="7">
                  <c:v>37266</c:v>
                </c:pt>
                <c:pt idx="8">
                  <c:v>40721</c:v>
                </c:pt>
                <c:pt idx="9">
                  <c:v>40178</c:v>
                </c:pt>
                <c:pt idx="10">
                  <c:v>38280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4954880"/>
        <c:axId val="274960768"/>
        <c:axId val="0"/>
      </c:bar3DChart>
      <c:catAx>
        <c:axId val="274954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274960768"/>
        <c:crosses val="autoZero"/>
        <c:auto val="1"/>
        <c:lblAlgn val="ctr"/>
        <c:lblOffset val="100"/>
        <c:noMultiLvlLbl val="0"/>
      </c:catAx>
      <c:valAx>
        <c:axId val="274960768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27495488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9546244018533058"/>
          <c:y val="6.2784235303920341E-2"/>
          <c:w val="0.41935817301188"/>
          <c:h val="0.15624442917789599"/>
        </c:manualLayout>
      </c:layout>
      <c:overlay val="0"/>
      <c:txPr>
        <a:bodyPr/>
        <a:lstStyle/>
        <a:p>
          <a:pPr>
            <a:defRPr sz="18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en-US" sz="2800" dirty="0" smtClean="0"/>
              <a:t>Weight </a:t>
            </a:r>
            <a:r>
              <a:rPr lang="en-US" sz="2800" dirty="0"/>
              <a:t>Status of Adults in Arizona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5.5055288227860405E-2"/>
          <c:y val="0.29428224027907057"/>
          <c:w val="0.93793112666472245"/>
          <c:h val="0.5048671484557580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Obese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400" b="1"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Sheet1!$A$2:$A$14</c:f>
              <c:numCache>
                <c:formatCode>General</c:formatCode>
                <c:ptCount val="1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Sheet1!$B$2:$B$14</c:f>
              <c:numCache>
                <c:formatCode>0.0%</c:formatCode>
                <c:ptCount val="13"/>
                <c:pt idx="0">
                  <c:v>0.251</c:v>
                </c:pt>
                <c:pt idx="1">
                  <c:v>0.26</c:v>
                </c:pt>
                <c:pt idx="2">
                  <c:v>0.26800000000000002</c:v>
                </c:pt>
                <c:pt idx="3">
                  <c:v>0.28899999999999998</c:v>
                </c:pt>
                <c:pt idx="4">
                  <c:v>0.28399999999999997</c:v>
                </c:pt>
                <c:pt idx="5">
                  <c:v>0.28999999999999998</c:v>
                </c:pt>
                <c:pt idx="7">
                  <c:v>0.33100000000000002</c:v>
                </c:pt>
                <c:pt idx="8">
                  <c:v>0.375</c:v>
                </c:pt>
                <c:pt idx="9">
                  <c:v>0.39100000000000001</c:v>
                </c:pt>
                <c:pt idx="10">
                  <c:v>0.40699999999999997</c:v>
                </c:pt>
                <c:pt idx="11">
                  <c:v>0.40600000000000003</c:v>
                </c:pt>
                <c:pt idx="12">
                  <c:v>0.373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Overweight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Sheet1!$A$2:$A$14</c:f>
              <c:numCache>
                <c:formatCode>General</c:formatCode>
                <c:ptCount val="1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Sheet1!$C$2:$C$14</c:f>
              <c:numCache>
                <c:formatCode>0.0%</c:formatCode>
                <c:ptCount val="13"/>
                <c:pt idx="0">
                  <c:v>0.372</c:v>
                </c:pt>
                <c:pt idx="1">
                  <c:v>0.36</c:v>
                </c:pt>
                <c:pt idx="2">
                  <c:v>0.35</c:v>
                </c:pt>
                <c:pt idx="3">
                  <c:v>0.35799999999999998</c:v>
                </c:pt>
                <c:pt idx="4">
                  <c:v>0.36899999999999999</c:v>
                </c:pt>
                <c:pt idx="5">
                  <c:v>0.34200000000000003</c:v>
                </c:pt>
                <c:pt idx="7">
                  <c:v>0.39500000000000002</c:v>
                </c:pt>
                <c:pt idx="8">
                  <c:v>0.35</c:v>
                </c:pt>
                <c:pt idx="9">
                  <c:v>0.25900000000000001</c:v>
                </c:pt>
                <c:pt idx="10">
                  <c:v>0.27400000000000002</c:v>
                </c:pt>
                <c:pt idx="11">
                  <c:v>0.33200000000000002</c:v>
                </c:pt>
                <c:pt idx="12">
                  <c:v>0.34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Normal Weight</c:v>
                </c:pt>
              </c:strCache>
            </c:strRef>
          </c:tx>
          <c:spPr>
            <a:solidFill>
              <a:srgbClr val="92D050">
                <a:alpha val="60000"/>
              </a:srgbClr>
            </a:solidFill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Sheet1!$A$2:$A$14</c:f>
              <c:numCache>
                <c:formatCode>General</c:formatCode>
                <c:ptCount val="1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Sheet1!$D$2:$D$14</c:f>
              <c:numCache>
                <c:formatCode>0.0%</c:formatCode>
                <c:ptCount val="13"/>
                <c:pt idx="0">
                  <c:v>0.35099999999999998</c:v>
                </c:pt>
                <c:pt idx="1">
                  <c:v>0.35599999999999998</c:v>
                </c:pt>
                <c:pt idx="2">
                  <c:v>0.35799999999999998</c:v>
                </c:pt>
                <c:pt idx="3">
                  <c:v>0.33800000000000002</c:v>
                </c:pt>
                <c:pt idx="4">
                  <c:v>0.32600000000000001</c:v>
                </c:pt>
                <c:pt idx="5">
                  <c:v>0.34599999999999997</c:v>
                </c:pt>
                <c:pt idx="7">
                  <c:v>0.253</c:v>
                </c:pt>
                <c:pt idx="8">
                  <c:v>0.246</c:v>
                </c:pt>
                <c:pt idx="9">
                  <c:v>0.313</c:v>
                </c:pt>
                <c:pt idx="10">
                  <c:v>0.29499999999999998</c:v>
                </c:pt>
                <c:pt idx="11">
                  <c:v>0.25</c:v>
                </c:pt>
                <c:pt idx="12">
                  <c:v>0.26200000000000001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Underweight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dLbl>
              <c:idx val="0"/>
              <c:layout>
                <c:manualLayout>
                  <c:x val="-1.7364683535005299E-7"/>
                  <c:y val="-4.8468648776762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3.89037785371168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2328904767221201E-3"/>
                  <c:y val="-3.784083593324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7364683532983799E-7"/>
                  <c:y val="-4.28945127678437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2053148086889399E-3"/>
                  <c:y val="-4.4593088071348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2053148086889399E-3"/>
                  <c:y val="-5.0167224080267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4.4108379498077896E-3"/>
                  <c:y val="-2.26555311524105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0"/>
                  <c:y val="-2.52252270146291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"/>
                  <c:y val="-2.53164556962025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2.8248587570621469E-3"/>
                  <c:y val="-2.74261603375527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0"/>
                  <c:y val="-2.53164556962025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2.8248587570620432E-3"/>
                  <c:y val="-2.3206751054852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0"/>
                  <c:y val="-2.53164556962025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Sheet1!$A$2:$A$14</c:f>
              <c:numCache>
                <c:formatCode>General</c:formatCode>
                <c:ptCount val="1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Sheet1!$E$2:$E$14</c:f>
              <c:numCache>
                <c:formatCode>0.0%</c:formatCode>
                <c:ptCount val="13"/>
                <c:pt idx="0">
                  <c:v>2.5999999999999999E-2</c:v>
                </c:pt>
                <c:pt idx="1">
                  <c:v>2.3E-2</c:v>
                </c:pt>
                <c:pt idx="2">
                  <c:v>2.4E-2</c:v>
                </c:pt>
                <c:pt idx="3">
                  <c:v>2.1999999999999999E-2</c:v>
                </c:pt>
                <c:pt idx="4">
                  <c:v>2.1000000000000001E-2</c:v>
                </c:pt>
                <c:pt idx="5">
                  <c:v>2.1000000000000001E-2</c:v>
                </c:pt>
                <c:pt idx="7">
                  <c:v>2.1000000000000001E-2</c:v>
                </c:pt>
                <c:pt idx="8">
                  <c:v>2.9000000000000001E-2</c:v>
                </c:pt>
                <c:pt idx="9">
                  <c:v>3.5999999999999997E-2</c:v>
                </c:pt>
                <c:pt idx="10">
                  <c:v>2.3E-2</c:v>
                </c:pt>
                <c:pt idx="11">
                  <c:v>1.0999999999999999E-2</c:v>
                </c:pt>
                <c:pt idx="12">
                  <c:v>2.5000000000000001E-2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3"/>
        <c:overlap val="100"/>
        <c:axId val="245122944"/>
        <c:axId val="245124480"/>
      </c:barChart>
      <c:catAx>
        <c:axId val="245122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245124480"/>
        <c:crosses val="autoZero"/>
        <c:auto val="1"/>
        <c:lblAlgn val="ctr"/>
        <c:lblOffset val="100"/>
        <c:noMultiLvlLbl val="0"/>
      </c:catAx>
      <c:valAx>
        <c:axId val="245124480"/>
        <c:scaling>
          <c:orientation val="minMax"/>
          <c:max val="1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crossAx val="245122944"/>
        <c:crosses val="autoZero"/>
        <c:crossBetween val="between"/>
        <c:majorUnit val="0.2"/>
      </c:valAx>
    </c:plotArea>
    <c:legend>
      <c:legendPos val="t"/>
      <c:layout>
        <c:manualLayout>
          <c:xMode val="edge"/>
          <c:yMode val="edge"/>
          <c:x val="0.17157996572742457"/>
          <c:y val="0.1231736957537842"/>
          <c:w val="0.65683989501312334"/>
          <c:h val="9.2304850782541067E-2"/>
        </c:manualLayout>
      </c:layout>
      <c:overlay val="0"/>
      <c:txPr>
        <a:bodyPr/>
        <a:lstStyle/>
        <a:p>
          <a:pPr>
            <a:defRPr sz="1800" b="1"/>
          </a:pPr>
          <a:endParaRPr lang="en-US"/>
        </a:p>
      </c:txPr>
    </c:legend>
    <c:plotVisOnly val="1"/>
    <c:dispBlanksAs val="gap"/>
    <c:showDLblsOverMax val="0"/>
  </c:chart>
  <c:spPr>
    <a:ln>
      <a:solidFill>
        <a:srgbClr val="868686"/>
      </a:solidFill>
    </a:ln>
  </c:sp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400" dirty="0" smtClean="0"/>
              <a:t>Overweight and Obesity</a:t>
            </a:r>
          </a:p>
          <a:p>
            <a:pPr>
              <a:defRPr/>
            </a:pPr>
            <a:r>
              <a:rPr lang="en-US" sz="2400" dirty="0" smtClean="0"/>
              <a:t>Among Arizona High School Students</a:t>
            </a:r>
            <a:endParaRPr lang="en-US" sz="2400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6.6903792198389003E-2"/>
          <c:y val="0.18236518730613219"/>
          <c:w val="0.90676206339592202"/>
          <c:h val="0.5316517537580529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Obese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Sheet1!$B$2:$B$13</c:f>
              <c:numCache>
                <c:formatCode>General</c:formatCode>
                <c:ptCount val="12"/>
                <c:pt idx="1">
                  <c:v>2013</c:v>
                </c:pt>
                <c:pt idx="2">
                  <c:v>2015</c:v>
                </c:pt>
                <c:pt idx="3">
                  <c:v>2017</c:v>
                </c:pt>
                <c:pt idx="5">
                  <c:v>2013</c:v>
                </c:pt>
                <c:pt idx="6">
                  <c:v>2015</c:v>
                </c:pt>
                <c:pt idx="7">
                  <c:v>2017</c:v>
                </c:pt>
                <c:pt idx="9">
                  <c:v>2013</c:v>
                </c:pt>
                <c:pt idx="10">
                  <c:v>2015</c:v>
                </c:pt>
                <c:pt idx="11">
                  <c:v>2017</c:v>
                </c:pt>
              </c:numCache>
            </c:numRef>
          </c:cat>
          <c:val>
            <c:numRef>
              <c:f>Sheet1!$C$2:$C$13</c:f>
              <c:numCache>
                <c:formatCode>0.0%</c:formatCode>
                <c:ptCount val="12"/>
                <c:pt idx="1">
                  <c:v>0.14099999999999999</c:v>
                </c:pt>
                <c:pt idx="2">
                  <c:v>0.14499999999999999</c:v>
                </c:pt>
                <c:pt idx="3">
                  <c:v>0.16700000000000001</c:v>
                </c:pt>
                <c:pt idx="5">
                  <c:v>7.0999999999999994E-2</c:v>
                </c:pt>
                <c:pt idx="6">
                  <c:v>7.0000000000000007E-2</c:v>
                </c:pt>
                <c:pt idx="7">
                  <c:v>7.6999999999999999E-2</c:v>
                </c:pt>
                <c:pt idx="9">
                  <c:v>0.107</c:v>
                </c:pt>
                <c:pt idx="10">
                  <c:v>0.109</c:v>
                </c:pt>
                <c:pt idx="11">
                  <c:v>0.123</c:v>
                </c:pt>
              </c:numCache>
            </c:numRef>
          </c:val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Overweight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 sz="1600" b="1">
                    <a:latin typeface="Calibri" pitchFamily="34" charset="0"/>
                    <a:cs typeface="Calibri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Sheet1!$B$2:$B$13</c:f>
              <c:numCache>
                <c:formatCode>General</c:formatCode>
                <c:ptCount val="12"/>
                <c:pt idx="1">
                  <c:v>2013</c:v>
                </c:pt>
                <c:pt idx="2">
                  <c:v>2015</c:v>
                </c:pt>
                <c:pt idx="3">
                  <c:v>2017</c:v>
                </c:pt>
                <c:pt idx="5">
                  <c:v>2013</c:v>
                </c:pt>
                <c:pt idx="6">
                  <c:v>2015</c:v>
                </c:pt>
                <c:pt idx="7">
                  <c:v>2017</c:v>
                </c:pt>
                <c:pt idx="9">
                  <c:v>2013</c:v>
                </c:pt>
                <c:pt idx="10">
                  <c:v>2015</c:v>
                </c:pt>
                <c:pt idx="11">
                  <c:v>2017</c:v>
                </c:pt>
              </c:numCache>
            </c:numRef>
          </c:cat>
          <c:val>
            <c:numRef>
              <c:f>Sheet1!$D$2:$D$13</c:f>
              <c:numCache>
                <c:formatCode>0.0%</c:formatCode>
                <c:ptCount val="12"/>
                <c:pt idx="1">
                  <c:v>0.13400000000000001</c:v>
                </c:pt>
                <c:pt idx="2">
                  <c:v>0.151</c:v>
                </c:pt>
                <c:pt idx="3">
                  <c:v>0.15</c:v>
                </c:pt>
                <c:pt idx="5">
                  <c:v>0.12</c:v>
                </c:pt>
                <c:pt idx="6">
                  <c:v>0.14199999999999999</c:v>
                </c:pt>
                <c:pt idx="7">
                  <c:v>0.16700000000000001</c:v>
                </c:pt>
                <c:pt idx="9">
                  <c:v>0.127</c:v>
                </c:pt>
                <c:pt idx="10">
                  <c:v>0.14699999999999999</c:v>
                </c:pt>
                <c:pt idx="11">
                  <c:v>0.159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"/>
        <c:overlap val="100"/>
        <c:axId val="244791552"/>
        <c:axId val="244801536"/>
      </c:barChart>
      <c:catAx>
        <c:axId val="24479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800" b="1"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244801536"/>
        <c:crosses val="autoZero"/>
        <c:auto val="1"/>
        <c:lblAlgn val="ctr"/>
        <c:lblOffset val="100"/>
        <c:noMultiLvlLbl val="0"/>
      </c:catAx>
      <c:valAx>
        <c:axId val="244801536"/>
        <c:scaling>
          <c:orientation val="minMax"/>
          <c:max val="0.4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txPr>
          <a:bodyPr/>
          <a:lstStyle/>
          <a:p>
            <a:pPr>
              <a:defRPr sz="1200" b="0"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244791552"/>
        <c:crosses val="autoZero"/>
        <c:crossBetween val="between"/>
      </c:valAx>
      <c:spPr>
        <a:ln>
          <a:noFill/>
        </a:ln>
      </c:spPr>
    </c:plotArea>
    <c:legend>
      <c:legendPos val="t"/>
      <c:layout>
        <c:manualLayout>
          <c:xMode val="edge"/>
          <c:yMode val="edge"/>
          <c:x val="0.39233865086552594"/>
          <c:y val="0.1960824783265728"/>
          <c:w val="0.36301599703181803"/>
          <c:h val="0.12863779527559055"/>
        </c:manualLayout>
      </c:layout>
      <c:overlay val="0"/>
      <c:txPr>
        <a:bodyPr/>
        <a:lstStyle/>
        <a:p>
          <a:pPr>
            <a:defRPr sz="2000" b="1">
              <a:latin typeface="Calibri" pitchFamily="34" charset="0"/>
              <a:cs typeface="Calibri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solidFill>
        <a:srgbClr val="868686"/>
      </a:solidFill>
    </a:ln>
  </c:spPr>
  <c:txPr>
    <a:bodyPr/>
    <a:lstStyle/>
    <a:p>
      <a:pPr>
        <a:defRPr sz="1400"/>
      </a:pPr>
      <a:endParaRPr lang="en-US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Obesity and Overweight in Low-Income Children </a:t>
            </a:r>
          </a:p>
          <a:p>
            <a:pPr>
              <a:defRPr/>
            </a:pPr>
            <a:r>
              <a:rPr lang="en-US" dirty="0" smtClean="0"/>
              <a:t>in WIC, Ages 2 through 4</a:t>
            </a:r>
            <a:endParaRPr lang="en-US" dirty="0"/>
          </a:p>
        </c:rich>
      </c:tx>
      <c:layout/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8.069507351404083E-2"/>
          <c:y val="0.25080143162063678"/>
          <c:w val="0.82155587299375177"/>
          <c:h val="0.5494033273593257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Obese</c:v>
                </c:pt>
              </c:strCache>
            </c:strRef>
          </c:tx>
          <c:spPr>
            <a:solidFill>
              <a:srgbClr val="FF0000">
                <a:alpha val="96000"/>
              </a:srgbClr>
            </a:solidFill>
          </c:spPr>
          <c:invertIfNegative val="0"/>
          <c:dLbls>
            <c:txPr>
              <a:bodyPr/>
              <a:lstStyle/>
              <a:p>
                <a:pPr>
                  <a:defRPr sz="1800" b="1"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Sheet1!$B$2:$B$6</c:f>
              <c:numCache>
                <c:formatCode>0.0%</c:formatCode>
                <c:ptCount val="5"/>
                <c:pt idx="0">
                  <c:v>0.128</c:v>
                </c:pt>
                <c:pt idx="1">
                  <c:v>0.115</c:v>
                </c:pt>
                <c:pt idx="2">
                  <c:v>0.11899999999999999</c:v>
                </c:pt>
                <c:pt idx="3">
                  <c:v>0.12</c:v>
                </c:pt>
                <c:pt idx="4">
                  <c:v>0.122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Overweight</c:v>
                </c:pt>
              </c:strCache>
            </c:strRef>
          </c:tx>
          <c:spPr>
            <a:solidFill>
              <a:srgbClr val="FFC000">
                <a:alpha val="79000"/>
              </a:srgbClr>
            </a:solidFill>
          </c:spPr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Sheet1!$C$2:$C$6</c:f>
              <c:numCache>
                <c:formatCode>0.0%</c:formatCode>
                <c:ptCount val="5"/>
                <c:pt idx="0">
                  <c:v>0.14799999999999999</c:v>
                </c:pt>
                <c:pt idx="1">
                  <c:v>0.154</c:v>
                </c:pt>
                <c:pt idx="2">
                  <c:v>0.151</c:v>
                </c:pt>
                <c:pt idx="3">
                  <c:v>0.154</c:v>
                </c:pt>
                <c:pt idx="4">
                  <c:v>0.159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2"/>
        <c:overlap val="100"/>
        <c:axId val="244892416"/>
        <c:axId val="244893952"/>
      </c:barChart>
      <c:catAx>
        <c:axId val="244892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244893952"/>
        <c:crosses val="autoZero"/>
        <c:auto val="1"/>
        <c:lblAlgn val="ctr"/>
        <c:lblOffset val="100"/>
        <c:noMultiLvlLbl val="0"/>
      </c:catAx>
      <c:valAx>
        <c:axId val="244893952"/>
        <c:scaling>
          <c:orientation val="minMax"/>
          <c:max val="0.30000000000000004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txPr>
          <a:bodyPr/>
          <a:lstStyle/>
          <a:p>
            <a:pPr>
              <a:defRPr sz="1000" b="1"/>
            </a:pPr>
            <a:endParaRPr lang="en-US"/>
          </a:p>
        </c:txPr>
        <c:crossAx val="244892416"/>
        <c:crosses val="autoZero"/>
        <c:crossBetween val="between"/>
      </c:valAx>
      <c:spPr>
        <a:ln>
          <a:noFill/>
        </a:ln>
      </c:spPr>
    </c:plotArea>
    <c:legend>
      <c:legendPos val="t"/>
      <c:layout>
        <c:manualLayout>
          <c:xMode val="edge"/>
          <c:yMode val="edge"/>
          <c:x val="0.27556209787935798"/>
          <c:y val="0.19664477079789522"/>
          <c:w val="0.3721796390495436"/>
          <c:h val="6.4204340453086761E-2"/>
        </c:manualLayout>
      </c:layout>
      <c:overlay val="0"/>
      <c:txPr>
        <a:bodyPr/>
        <a:lstStyle/>
        <a:p>
          <a:pPr>
            <a:defRPr sz="2000" b="1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 dirty="0" smtClean="0"/>
              <a:t>Adults</a:t>
            </a:r>
            <a:r>
              <a:rPr lang="en-US" sz="2400" baseline="0" dirty="0" smtClean="0"/>
              <a:t> </a:t>
            </a:r>
            <a:r>
              <a:rPr lang="en-US" sz="2400" baseline="0" dirty="0"/>
              <a:t>Eating Vegetables At Least Three Times </a:t>
            </a:r>
          </a:p>
          <a:p>
            <a:pPr>
              <a:defRPr sz="2400"/>
            </a:pPr>
            <a:r>
              <a:rPr lang="en-US" sz="2400" baseline="0" dirty="0"/>
              <a:t>and Fruits At Least Twice Daily</a:t>
            </a:r>
            <a:endParaRPr lang="en-US" sz="2400" dirty="0"/>
          </a:p>
        </c:rich>
      </c:tx>
      <c:layout>
        <c:manualLayout>
          <c:xMode val="edge"/>
          <c:yMode val="edge"/>
          <c:x val="0.18054153907677631"/>
          <c:y val="4.347826086956521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4725032252324394E-2"/>
          <c:y val="0.10111738750047548"/>
          <c:w val="0.90041621068552868"/>
          <c:h val="0.6823675301456882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 Arizona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2014*</c:v>
                </c:pt>
                <c:pt idx="4">
                  <c:v>2015</c:v>
                </c:pt>
                <c:pt idx="5">
                  <c:v>2016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0.122</c:v>
                </c:pt>
                <c:pt idx="1">
                  <c:v>0.10299999999999999</c:v>
                </c:pt>
                <c:pt idx="2">
                  <c:v>0.113</c:v>
                </c:pt>
                <c:pt idx="3">
                  <c:v>0.11</c:v>
                </c:pt>
                <c:pt idx="4">
                  <c:v>0.11</c:v>
                </c:pt>
                <c:pt idx="5">
                  <c:v>0.106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On Food Assistance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1.326131161932403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4161403885947708E-3"/>
                  <c:y val="3.9682539682539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060606187139856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2014*</c:v>
                </c:pt>
                <c:pt idx="4">
                  <c:v>2015</c:v>
                </c:pt>
                <c:pt idx="5">
                  <c:v>2016</c:v>
                </c:pt>
              </c:strCache>
            </c:strRef>
          </c:cat>
          <c:val>
            <c:numRef>
              <c:f>Sheet1!$C$2:$C$7</c:f>
              <c:numCache>
                <c:formatCode>0.0%</c:formatCode>
                <c:ptCount val="6"/>
                <c:pt idx="0">
                  <c:v>9.7000000000000003E-2</c:v>
                </c:pt>
                <c:pt idx="1">
                  <c:v>9.7000000000000003E-2</c:v>
                </c:pt>
                <c:pt idx="2">
                  <c:v>0.14599999999999999</c:v>
                </c:pt>
                <c:pt idx="4">
                  <c:v>0.104</c:v>
                </c:pt>
                <c:pt idx="5">
                  <c:v>0.104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44980736"/>
        <c:axId val="244982528"/>
      </c:barChart>
      <c:catAx>
        <c:axId val="244980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244982528"/>
        <c:crosses val="autoZero"/>
        <c:auto val="1"/>
        <c:lblAlgn val="ctr"/>
        <c:lblOffset val="100"/>
        <c:noMultiLvlLbl val="0"/>
      </c:catAx>
      <c:valAx>
        <c:axId val="244982528"/>
        <c:scaling>
          <c:orientation val="minMax"/>
          <c:max val="0.2"/>
        </c:scaling>
        <c:delete val="0"/>
        <c:axPos val="l"/>
        <c:numFmt formatCode="0%" sourceLinked="0"/>
        <c:majorTickMark val="none"/>
        <c:minorTickMark val="none"/>
        <c:tickLblPos val="nextTo"/>
        <c:crossAx val="244980736"/>
        <c:crosses val="autoZero"/>
        <c:crossBetween val="between"/>
        <c:majorUnit val="5.000000000000001E-2"/>
      </c:valAx>
    </c:plotArea>
    <c:legend>
      <c:legendPos val="b"/>
      <c:layout/>
      <c:overlay val="0"/>
      <c:txPr>
        <a:bodyPr/>
        <a:lstStyle/>
        <a:p>
          <a:pPr>
            <a:defRPr sz="24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en-US" sz="2800" dirty="0" smtClean="0"/>
              <a:t>Adults</a:t>
            </a:r>
            <a:r>
              <a:rPr lang="en-US" sz="2800" baseline="0" dirty="0" smtClean="0"/>
              <a:t> </a:t>
            </a:r>
            <a:r>
              <a:rPr lang="en-US" sz="2800" baseline="0" dirty="0"/>
              <a:t>Eating Vegetables </a:t>
            </a:r>
            <a:r>
              <a:rPr lang="en-US" sz="2800" baseline="0" dirty="0" smtClean="0"/>
              <a:t>&lt; Once </a:t>
            </a:r>
            <a:r>
              <a:rPr lang="en-US" sz="2800" baseline="0" dirty="0"/>
              <a:t>Daily</a:t>
            </a:r>
            <a:endParaRPr lang="en-US" sz="2800" dirty="0"/>
          </a:p>
        </c:rich>
      </c:tx>
      <c:layout>
        <c:manualLayout>
          <c:xMode val="edge"/>
          <c:yMode val="edge"/>
          <c:x val="0.212134926718231"/>
          <c:y val="5.882352941176470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5.3693924727298996E-2"/>
          <c:y val="9.2564102564102566E-2"/>
          <c:w val="0.92948650340725758"/>
          <c:h val="0.67657318796688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 Arizona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7.678954404545457E-3"/>
                  <c:y val="5.25402160188908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7.5470547844111177E-3"/>
                  <c:y val="1.83909847090009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004975599668898E-2"/>
                  <c:y val="1.90472762655572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2014*</c:v>
                </c:pt>
                <c:pt idx="4">
                  <c:v>2015</c:v>
                </c:pt>
                <c:pt idx="5">
                  <c:v>2016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0.217</c:v>
                </c:pt>
                <c:pt idx="1">
                  <c:v>0.214</c:v>
                </c:pt>
                <c:pt idx="2">
                  <c:v>0.23799999999999999</c:v>
                </c:pt>
                <c:pt idx="3">
                  <c:v>0.21229999999999999</c:v>
                </c:pt>
                <c:pt idx="4">
                  <c:v>0.20399999999999999</c:v>
                </c:pt>
                <c:pt idx="5">
                  <c:v>0.22700000000000001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On Food Assistance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2.0833333333333332E-2"/>
                  <c:y val="4.59733912571273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361111111111112E-2"/>
                  <c:y val="4.597701149425287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51843160681818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2014*</c:v>
                </c:pt>
                <c:pt idx="4">
                  <c:v>2015</c:v>
                </c:pt>
                <c:pt idx="5">
                  <c:v>2016</c:v>
                </c:pt>
              </c:strCache>
            </c:strRef>
          </c:cat>
          <c:val>
            <c:numRef>
              <c:f>Sheet1!$C$2:$C$7</c:f>
              <c:numCache>
                <c:formatCode>0.0%</c:formatCode>
                <c:ptCount val="6"/>
                <c:pt idx="0">
                  <c:v>0.28599999999999998</c:v>
                </c:pt>
                <c:pt idx="1">
                  <c:v>0.27700000000000002</c:v>
                </c:pt>
                <c:pt idx="2">
                  <c:v>0.25800000000000001</c:v>
                </c:pt>
                <c:pt idx="4">
                  <c:v>0.218</c:v>
                </c:pt>
                <c:pt idx="5">
                  <c:v>0.22500000000000001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45203712"/>
        <c:axId val="245205248"/>
      </c:barChart>
      <c:catAx>
        <c:axId val="245203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245205248"/>
        <c:crosses val="autoZero"/>
        <c:auto val="1"/>
        <c:lblAlgn val="ctr"/>
        <c:lblOffset val="100"/>
        <c:noMultiLvlLbl val="0"/>
      </c:catAx>
      <c:valAx>
        <c:axId val="245205248"/>
        <c:scaling>
          <c:orientation val="minMax"/>
          <c:max val="0.4"/>
          <c:min val="0"/>
        </c:scaling>
        <c:delete val="0"/>
        <c:axPos val="l"/>
        <c:numFmt formatCode="0%" sourceLinked="0"/>
        <c:majorTickMark val="none"/>
        <c:minorTickMark val="none"/>
        <c:tickLblPos val="nextTo"/>
        <c:crossAx val="245203712"/>
        <c:crosses val="autoZero"/>
        <c:crossBetween val="between"/>
        <c:majorUnit val="0.1"/>
      </c:valAx>
    </c:plotArea>
    <c:legend>
      <c:legendPos val="b"/>
      <c:layout/>
      <c:overlay val="0"/>
      <c:txPr>
        <a:bodyPr/>
        <a:lstStyle/>
        <a:p>
          <a:pPr>
            <a:defRPr sz="24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en-US" sz="2800" dirty="0" smtClean="0"/>
              <a:t>Adults</a:t>
            </a:r>
            <a:r>
              <a:rPr lang="en-US" sz="2800" baseline="0" dirty="0" smtClean="0"/>
              <a:t> </a:t>
            </a:r>
            <a:r>
              <a:rPr lang="en-US" sz="2800" baseline="0" dirty="0"/>
              <a:t>Eating Fruits </a:t>
            </a:r>
            <a:r>
              <a:rPr lang="en-US" sz="2800" baseline="0" dirty="0" smtClean="0"/>
              <a:t>&lt; Once </a:t>
            </a:r>
            <a:r>
              <a:rPr lang="en-US" sz="2800" baseline="0" dirty="0"/>
              <a:t>Daily</a:t>
            </a:r>
            <a:endParaRPr lang="en-US" sz="28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 Arizona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1.0416666666666666E-2"/>
                  <c:y val="9.195402298850574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0416666666666666E-2"/>
                  <c:y val="1.83908045977011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9444444444444441E-3"/>
                  <c:y val="1.37931034482758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2014*</c:v>
                </c:pt>
                <c:pt idx="4">
                  <c:v>2015</c:v>
                </c:pt>
                <c:pt idx="5">
                  <c:v>2016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0.38300000000000001</c:v>
                </c:pt>
                <c:pt idx="1">
                  <c:v>0.376</c:v>
                </c:pt>
                <c:pt idx="2">
                  <c:v>0.39500000000000002</c:v>
                </c:pt>
                <c:pt idx="3">
                  <c:v>0.40279999999999999</c:v>
                </c:pt>
                <c:pt idx="4">
                  <c:v>0.39700000000000002</c:v>
                </c:pt>
                <c:pt idx="5">
                  <c:v>0.41299999999999998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On Food Assistance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2.0833333333333332E-2"/>
                  <c:y val="4.59733912571273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361111111111112E-2"/>
                  <c:y val="4.597701149425287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2014*</c:v>
                </c:pt>
                <c:pt idx="4">
                  <c:v>2015</c:v>
                </c:pt>
                <c:pt idx="5">
                  <c:v>2016</c:v>
                </c:pt>
              </c:strCache>
            </c:strRef>
          </c:cat>
          <c:val>
            <c:numRef>
              <c:f>Sheet1!$C$2:$C$7</c:f>
              <c:numCache>
                <c:formatCode>0.0%</c:formatCode>
                <c:ptCount val="6"/>
                <c:pt idx="0">
                  <c:v>0.45600000000000002</c:v>
                </c:pt>
                <c:pt idx="1">
                  <c:v>0.39900000000000002</c:v>
                </c:pt>
                <c:pt idx="2">
                  <c:v>0.46600000000000003</c:v>
                </c:pt>
                <c:pt idx="4">
                  <c:v>0.42699999999999999</c:v>
                </c:pt>
                <c:pt idx="5">
                  <c:v>0.43099999999999999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45289344"/>
        <c:axId val="245290880"/>
      </c:barChart>
      <c:catAx>
        <c:axId val="245289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245290880"/>
        <c:crosses val="autoZero"/>
        <c:auto val="1"/>
        <c:lblAlgn val="ctr"/>
        <c:lblOffset val="100"/>
        <c:noMultiLvlLbl val="0"/>
      </c:catAx>
      <c:valAx>
        <c:axId val="245290880"/>
        <c:scaling>
          <c:orientation val="minMax"/>
          <c:max val="0.60000000000000009"/>
          <c:min val="0"/>
        </c:scaling>
        <c:delete val="0"/>
        <c:axPos val="l"/>
        <c:numFmt formatCode="0%" sourceLinked="0"/>
        <c:majorTickMark val="none"/>
        <c:minorTickMark val="none"/>
        <c:tickLblPos val="nextTo"/>
        <c:crossAx val="245289344"/>
        <c:crosses val="autoZero"/>
        <c:crossBetween val="between"/>
        <c:majorUnit val="0.1"/>
      </c:valAx>
    </c:plotArea>
    <c:legend>
      <c:legendPos val="b"/>
      <c:layout/>
      <c:overlay val="0"/>
      <c:txPr>
        <a:bodyPr/>
        <a:lstStyle/>
        <a:p>
          <a:pPr>
            <a:defRPr sz="24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 dirty="0" smtClean="0"/>
              <a:t>Adult </a:t>
            </a:r>
            <a:r>
              <a:rPr lang="en-US" sz="2400" dirty="0"/>
              <a:t>Sugar-Sweetened Beverage Consumption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8.8277376786235054E-2"/>
          <c:y val="0.20062907799175705"/>
          <c:w val="0.86482149800719355"/>
          <c:h val="0.53095700386849232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None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Sheet1!$A$2:$A$10</c:f>
              <c:numCache>
                <c:formatCode>General</c:formatCode>
                <c:ptCount val="9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numCache>
            </c:numRef>
          </c:cat>
          <c:val>
            <c:numRef>
              <c:f>Sheet1!$B$2:$B$10</c:f>
              <c:numCache>
                <c:formatCode>0.0%</c:formatCode>
                <c:ptCount val="9"/>
                <c:pt idx="0">
                  <c:v>0.318</c:v>
                </c:pt>
                <c:pt idx="1">
                  <c:v>0.249</c:v>
                </c:pt>
                <c:pt idx="2">
                  <c:v>0.27600000000000002</c:v>
                </c:pt>
                <c:pt idx="3">
                  <c:v>0.252</c:v>
                </c:pt>
                <c:pt idx="7">
                  <c:v>0.13900000000000001</c:v>
                </c:pt>
                <c:pt idx="8">
                  <c:v>0.13100000000000001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&lt; 1 time/day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 sz="1800" b="1" i="0" baseline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Sheet1!$A$2:$A$10</c:f>
              <c:numCache>
                <c:formatCode>General</c:formatCode>
                <c:ptCount val="9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numCache>
            </c:numRef>
          </c:cat>
          <c:val>
            <c:numRef>
              <c:f>Sheet1!$C$2:$C$10</c:f>
              <c:numCache>
                <c:formatCode>0.0%</c:formatCode>
                <c:ptCount val="9"/>
                <c:pt idx="0">
                  <c:v>0.48899999999999999</c:v>
                </c:pt>
                <c:pt idx="1">
                  <c:v>0.45800000000000002</c:v>
                </c:pt>
                <c:pt idx="2">
                  <c:v>0.46200000000000002</c:v>
                </c:pt>
                <c:pt idx="3">
                  <c:v>0.44700000000000001</c:v>
                </c:pt>
                <c:pt idx="7">
                  <c:v>0.44800000000000001</c:v>
                </c:pt>
                <c:pt idx="8">
                  <c:v>0.40899999999999997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1+ time/day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800" b="1" i="0" baseline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Sheet1!$A$2:$A$10</c:f>
              <c:numCache>
                <c:formatCode>General</c:formatCode>
                <c:ptCount val="9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numCache>
            </c:numRef>
          </c:cat>
          <c:val>
            <c:numRef>
              <c:f>Sheet1!$D$2:$D$10</c:f>
              <c:numCache>
                <c:formatCode>0.0%</c:formatCode>
                <c:ptCount val="9"/>
                <c:pt idx="0">
                  <c:v>0.192</c:v>
                </c:pt>
                <c:pt idx="1">
                  <c:v>0.29399999999999998</c:v>
                </c:pt>
                <c:pt idx="2">
                  <c:v>0.26200000000000001</c:v>
                </c:pt>
                <c:pt idx="3">
                  <c:v>0.30099999999999999</c:v>
                </c:pt>
                <c:pt idx="7">
                  <c:v>0.41299999999999998</c:v>
                </c:pt>
                <c:pt idx="8">
                  <c:v>0.46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7"/>
        <c:overlap val="100"/>
        <c:axId val="245432320"/>
        <c:axId val="245433856"/>
      </c:barChart>
      <c:catAx>
        <c:axId val="245432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245433856"/>
        <c:crosses val="autoZero"/>
        <c:auto val="1"/>
        <c:lblAlgn val="ctr"/>
        <c:lblOffset val="100"/>
        <c:noMultiLvlLbl val="0"/>
      </c:catAx>
      <c:valAx>
        <c:axId val="24543385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45432320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50289649663357294"/>
          <c:y val="0.30377490933973611"/>
          <c:w val="0.19386271824717566"/>
          <c:h val="0.28144612273660347"/>
        </c:manualLayout>
      </c:layout>
      <c:overlay val="0"/>
      <c:txPr>
        <a:bodyPr/>
        <a:lstStyle/>
        <a:p>
          <a:pPr>
            <a:defRPr sz="20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 dirty="0" smtClean="0"/>
              <a:t>Met </a:t>
            </a:r>
            <a:r>
              <a:rPr lang="en-US" sz="2400" dirty="0"/>
              <a:t>Both Aerobic and </a:t>
            </a:r>
          </a:p>
          <a:p>
            <a:pPr>
              <a:defRPr sz="2400"/>
            </a:pPr>
            <a:r>
              <a:rPr lang="en-US" sz="2400" dirty="0"/>
              <a:t>Strength Recommendations</a:t>
            </a:r>
          </a:p>
        </c:rich>
      </c:tx>
      <c:layout>
        <c:manualLayout>
          <c:xMode val="edge"/>
          <c:yMode val="edge"/>
          <c:x val="0.25411948930112549"/>
          <c:y val="2.0188120261791311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 Arizona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2014*</c:v>
                </c:pt>
                <c:pt idx="4">
                  <c:v>2015</c:v>
                </c:pt>
                <c:pt idx="5">
                  <c:v>2016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0.24199999999999999</c:v>
                </c:pt>
                <c:pt idx="1">
                  <c:v>0.29099999999999998</c:v>
                </c:pt>
                <c:pt idx="2">
                  <c:v>0.22</c:v>
                </c:pt>
                <c:pt idx="3">
                  <c:v>0.29099999999999998</c:v>
                </c:pt>
                <c:pt idx="4">
                  <c:v>0.218</c:v>
                </c:pt>
                <c:pt idx="5">
                  <c:v>0.29299999999999998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On Food Assistance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5.7971014492753624E-3"/>
                  <c:y val="5.12820616357887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49275362318840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6956521739130974E-3"/>
                  <c:y val="-2.56410308178943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8.695652173913149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0144927536231883E-2"/>
                  <c:y val="-2.56410308178943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2014*</c:v>
                </c:pt>
                <c:pt idx="4">
                  <c:v>2015</c:v>
                </c:pt>
                <c:pt idx="5">
                  <c:v>2016</c:v>
                </c:pt>
              </c:strCache>
            </c:strRef>
          </c:cat>
          <c:val>
            <c:numRef>
              <c:f>Sheet1!$C$2:$C$7</c:f>
              <c:numCache>
                <c:formatCode>0.0%</c:formatCode>
                <c:ptCount val="6"/>
                <c:pt idx="0">
                  <c:v>0.19600000000000001</c:v>
                </c:pt>
                <c:pt idx="1">
                  <c:v>0.23699999999999999</c:v>
                </c:pt>
                <c:pt idx="2">
                  <c:v>0.13900000000000001</c:v>
                </c:pt>
                <c:pt idx="4">
                  <c:v>0.16800000000000001</c:v>
                </c:pt>
                <c:pt idx="5">
                  <c:v>0.17399999999999999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45815936"/>
        <c:axId val="254805504"/>
      </c:barChart>
      <c:catAx>
        <c:axId val="24581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254805504"/>
        <c:crosses val="autoZero"/>
        <c:auto val="1"/>
        <c:lblAlgn val="ctr"/>
        <c:lblOffset val="100"/>
        <c:noMultiLvlLbl val="0"/>
      </c:catAx>
      <c:valAx>
        <c:axId val="25480550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%" sourceLinked="0"/>
        <c:majorTickMark val="none"/>
        <c:minorTickMark val="none"/>
        <c:tickLblPos val="nextTo"/>
        <c:crossAx val="24581593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20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en-US" sz="2800" dirty="0" smtClean="0"/>
              <a:t>Met </a:t>
            </a:r>
            <a:r>
              <a:rPr lang="en-US" sz="2800" dirty="0"/>
              <a:t>Aerobic PA Recommendations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420842777348339"/>
          <c:y val="0.16195152076578664"/>
          <c:w val="0.85904751922648603"/>
          <c:h val="0.612473560290257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 Arizona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solidFill>
                <a:srgbClr val="002060"/>
              </a:solidFill>
            </a:ln>
          </c:spPr>
          <c:invertIfNegative val="0"/>
          <c:dLbls>
            <c:dLbl>
              <c:idx val="0"/>
              <c:layout>
                <c:manualLayout>
                  <c:x val="0"/>
                  <c:y val="1.393728222996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1.8583042973286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0111486078070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2014*</c:v>
                </c:pt>
                <c:pt idx="4">
                  <c:v>2015</c:v>
                </c:pt>
                <c:pt idx="5">
                  <c:v>2016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0.52800000000000002</c:v>
                </c:pt>
                <c:pt idx="1">
                  <c:v>0.53500000000000003</c:v>
                </c:pt>
                <c:pt idx="2">
                  <c:v>0.51900000000000002</c:v>
                </c:pt>
                <c:pt idx="3">
                  <c:v>0.53300000000000003</c:v>
                </c:pt>
                <c:pt idx="4">
                  <c:v>0.53800000000000003</c:v>
                </c:pt>
                <c:pt idx="5">
                  <c:v>0.42799999999999999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On Food Assistance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1.308015701577126E-2"/>
                  <c:y val="1.13991817199320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05911318607298E-2"/>
                  <c:y val="1.54463872163038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602195571565073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3274336283185841E-2"/>
                  <c:y val="-4.90196078431372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1799410029498525E-2"/>
                  <c:y val="4.90196078431368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2014*</c:v>
                </c:pt>
                <c:pt idx="4">
                  <c:v>2015</c:v>
                </c:pt>
                <c:pt idx="5">
                  <c:v>2016</c:v>
                </c:pt>
              </c:strCache>
            </c:strRef>
          </c:cat>
          <c:val>
            <c:numRef>
              <c:f>Sheet1!$C$2:$C$7</c:f>
              <c:numCache>
                <c:formatCode>0.0%</c:formatCode>
                <c:ptCount val="6"/>
                <c:pt idx="0">
                  <c:v>0.42699999999999999</c:v>
                </c:pt>
                <c:pt idx="1">
                  <c:v>0.44600000000000001</c:v>
                </c:pt>
                <c:pt idx="2">
                  <c:v>0.41299999999999998</c:v>
                </c:pt>
                <c:pt idx="4">
                  <c:v>0.48899999999999999</c:v>
                </c:pt>
                <c:pt idx="5">
                  <c:v>0.437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60454656"/>
        <c:axId val="260456448"/>
      </c:barChart>
      <c:catAx>
        <c:axId val="260454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260456448"/>
        <c:crosses val="autoZero"/>
        <c:auto val="1"/>
        <c:lblAlgn val="ctr"/>
        <c:lblOffset val="100"/>
        <c:noMultiLvlLbl val="0"/>
      </c:catAx>
      <c:valAx>
        <c:axId val="26045644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%" sourceLinked="0"/>
        <c:majorTickMark val="none"/>
        <c:minorTickMark val="none"/>
        <c:tickLblPos val="nextTo"/>
        <c:crossAx val="26045465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41205297220584"/>
          <c:y val="0.88141591361482496"/>
          <c:w val="0.80879461728521695"/>
          <c:h val="9.1738448801282402E-2"/>
        </c:manualLayout>
      </c:layout>
      <c:overlay val="0"/>
      <c:txPr>
        <a:bodyPr/>
        <a:lstStyle/>
        <a:p>
          <a:pPr>
            <a:defRPr sz="20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en-US" sz="2800" dirty="0" smtClean="0"/>
              <a:t>Met </a:t>
            </a:r>
            <a:r>
              <a:rPr lang="en-US" sz="2800" dirty="0"/>
              <a:t>Strength PA Recommendations</a:t>
            </a:r>
          </a:p>
        </c:rich>
      </c:tx>
      <c:layout>
        <c:manualLayout>
          <c:xMode val="edge"/>
          <c:yMode val="edge"/>
          <c:x val="0.14344588683171361"/>
          <c:y val="8.4507042253521125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 Arizona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Lbls>
            <c:dLbl>
              <c:idx val="1"/>
              <c:layout>
                <c:manualLayout>
                  <c:x val="6.006006006006006E-3"/>
                  <c:y val="2.0024028686555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722017553731693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7220175537316935E-2"/>
                  <c:y val="4.666667646544345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2014*</c:v>
                </c:pt>
                <c:pt idx="4">
                  <c:v>2015</c:v>
                </c:pt>
                <c:pt idx="5">
                  <c:v>2016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0.32500000000000001</c:v>
                </c:pt>
                <c:pt idx="1">
                  <c:v>0.36299999999999999</c:v>
                </c:pt>
                <c:pt idx="2">
                  <c:v>0.31</c:v>
                </c:pt>
                <c:pt idx="3">
                  <c:v>0.38</c:v>
                </c:pt>
                <c:pt idx="4">
                  <c:v>0.307</c:v>
                </c:pt>
                <c:pt idx="5">
                  <c:v>0.36199999999999999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On Food Assistance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1.6609562318223737E-2"/>
                  <c:y val="8.19285793501164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606914000614787E-2"/>
                  <c:y val="1.40279472108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516138185429524E-2"/>
                  <c:y val="4.66674060108683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6.006006006006006E-3"/>
                  <c:y val="2.34741784037558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4.5045045045045045E-3"/>
                  <c:y val="-2.34741784037558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2014*</c:v>
                </c:pt>
                <c:pt idx="4">
                  <c:v>2015</c:v>
                </c:pt>
                <c:pt idx="5">
                  <c:v>2016</c:v>
                </c:pt>
              </c:strCache>
            </c:strRef>
          </c:cat>
          <c:val>
            <c:numRef>
              <c:f>Sheet1!$C$2:$C$7</c:f>
              <c:numCache>
                <c:formatCode>0.0%</c:formatCode>
                <c:ptCount val="6"/>
                <c:pt idx="0">
                  <c:v>0.26600000000000001</c:v>
                </c:pt>
                <c:pt idx="1">
                  <c:v>0.29199999999999998</c:v>
                </c:pt>
                <c:pt idx="2">
                  <c:v>0.215</c:v>
                </c:pt>
                <c:pt idx="4">
                  <c:v>0.23400000000000001</c:v>
                </c:pt>
                <c:pt idx="5">
                  <c:v>0.26900000000000002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66004352"/>
        <c:axId val="266005888"/>
      </c:barChart>
      <c:catAx>
        <c:axId val="266004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266005888"/>
        <c:crosses val="autoZero"/>
        <c:auto val="1"/>
        <c:lblAlgn val="ctr"/>
        <c:lblOffset val="100"/>
        <c:noMultiLvlLbl val="0"/>
      </c:catAx>
      <c:valAx>
        <c:axId val="266005888"/>
        <c:scaling>
          <c:orientation val="minMax"/>
          <c:max val="0.5"/>
        </c:scaling>
        <c:delete val="0"/>
        <c:axPos val="l"/>
        <c:majorGridlines>
          <c:spPr>
            <a:ln>
              <a:noFill/>
            </a:ln>
          </c:spPr>
        </c:majorGridlines>
        <c:numFmt formatCode="0%" sourceLinked="0"/>
        <c:majorTickMark val="none"/>
        <c:minorTickMark val="none"/>
        <c:tickLblPos val="nextTo"/>
        <c:crossAx val="266004352"/>
        <c:crosses val="autoZero"/>
        <c:crossBetween val="between"/>
        <c:majorUnit val="0.1"/>
      </c:valAx>
    </c:plotArea>
    <c:legend>
      <c:legendPos val="b"/>
      <c:layout/>
      <c:overlay val="0"/>
      <c:txPr>
        <a:bodyPr/>
        <a:lstStyle/>
        <a:p>
          <a:pPr>
            <a:defRPr sz="20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 b="1"/>
            </a:pPr>
            <a:r>
              <a:rPr lang="en-US" sz="2400" b="1" dirty="0"/>
              <a:t>Unemployment </a:t>
            </a:r>
            <a:r>
              <a:rPr lang="en-US" sz="2400" b="1" dirty="0" smtClean="0"/>
              <a:t>Rates by County, 2013 and 2017</a:t>
            </a:r>
            <a:endParaRPr lang="en-US" sz="2400" b="1" dirty="0"/>
          </a:p>
        </c:rich>
      </c:tx>
      <c:layout>
        <c:manualLayout>
          <c:xMode val="edge"/>
          <c:yMode val="edge"/>
          <c:x val="0.22241518421308451"/>
          <c:y val="2.8571376494604842E-2"/>
        </c:manualLayout>
      </c:layout>
      <c:overlay val="0"/>
      <c:spPr>
        <a:noFill/>
      </c:spPr>
    </c:title>
    <c:autoTitleDeleted val="0"/>
    <c:plotArea>
      <c:layout>
        <c:manualLayout>
          <c:layoutTarget val="inner"/>
          <c:xMode val="edge"/>
          <c:yMode val="edge"/>
          <c:x val="0.2323136951631046"/>
          <c:y val="0.15661961004874389"/>
          <c:w val="0.73989313835770532"/>
          <c:h val="0.815350956130483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Novemer 2013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Pt>
            <c:idx val="15"/>
            <c:invertIfNegative val="0"/>
            <c:bubble3D val="0"/>
          </c:dPt>
          <c:dLbls>
            <c:dLbl>
              <c:idx val="0"/>
              <c:layout>
                <c:manualLayout>
                  <c:x val="2.314814814814814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629629629629629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4691358024691357E-2"/>
                  <c:y val="-2.38095238095238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3.7037037037037035E-2"/>
                  <c:y val="2.38095238095238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3.086419753086419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Sheet1!$A$2:$A$17</c:f>
              <c:strCache>
                <c:ptCount val="16"/>
                <c:pt idx="0">
                  <c:v>Apache</c:v>
                </c:pt>
                <c:pt idx="1">
                  <c:v>Cochise</c:v>
                </c:pt>
                <c:pt idx="2">
                  <c:v>Coconino</c:v>
                </c:pt>
                <c:pt idx="3">
                  <c:v>Gila</c:v>
                </c:pt>
                <c:pt idx="4">
                  <c:v>Graham</c:v>
                </c:pt>
                <c:pt idx="5">
                  <c:v>Greenlee</c:v>
                </c:pt>
                <c:pt idx="6">
                  <c:v>LaPaz</c:v>
                </c:pt>
                <c:pt idx="7">
                  <c:v>Maricopa</c:v>
                </c:pt>
                <c:pt idx="8">
                  <c:v>Mohave</c:v>
                </c:pt>
                <c:pt idx="9">
                  <c:v>Navajo</c:v>
                </c:pt>
                <c:pt idx="10">
                  <c:v>Pima</c:v>
                </c:pt>
                <c:pt idx="11">
                  <c:v>Pinal</c:v>
                </c:pt>
                <c:pt idx="12">
                  <c:v>Santa Cruz</c:v>
                </c:pt>
                <c:pt idx="13">
                  <c:v>Yavapai</c:v>
                </c:pt>
                <c:pt idx="14">
                  <c:v>Yuma</c:v>
                </c:pt>
                <c:pt idx="15">
                  <c:v>Arizona</c:v>
                </c:pt>
              </c:strCache>
            </c:strRef>
          </c:cat>
          <c:val>
            <c:numRef>
              <c:f>Sheet1!$B$2:$B$17</c:f>
              <c:numCache>
                <c:formatCode>0.00%</c:formatCode>
                <c:ptCount val="16"/>
                <c:pt idx="0">
                  <c:v>0.187</c:v>
                </c:pt>
                <c:pt idx="1">
                  <c:v>7.9000000000000001E-2</c:v>
                </c:pt>
                <c:pt idx="2">
                  <c:v>7.1999999999999995E-2</c:v>
                </c:pt>
                <c:pt idx="3">
                  <c:v>8.4000000000000005E-2</c:v>
                </c:pt>
                <c:pt idx="4">
                  <c:v>7.0999999999999994E-2</c:v>
                </c:pt>
                <c:pt idx="5">
                  <c:v>6.8000000000000005E-2</c:v>
                </c:pt>
                <c:pt idx="6">
                  <c:v>8.7999999999999995E-2</c:v>
                </c:pt>
                <c:pt idx="7">
                  <c:v>5.8999999999999997E-2</c:v>
                </c:pt>
                <c:pt idx="8">
                  <c:v>8.6999999999999994E-2</c:v>
                </c:pt>
                <c:pt idx="9">
                  <c:v>0.13500000000000001</c:v>
                </c:pt>
                <c:pt idx="10">
                  <c:v>6.2E-2</c:v>
                </c:pt>
                <c:pt idx="11">
                  <c:v>7.2999999999999995E-2</c:v>
                </c:pt>
                <c:pt idx="12">
                  <c:v>0.17499999999999999</c:v>
                </c:pt>
                <c:pt idx="13">
                  <c:v>6.9000000000000006E-2</c:v>
                </c:pt>
                <c:pt idx="14">
                  <c:v>0.28199999999999997</c:v>
                </c:pt>
                <c:pt idx="15">
                  <c:v>7.8E-2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December 2017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Sheet1!$A$2:$A$17</c:f>
              <c:strCache>
                <c:ptCount val="16"/>
                <c:pt idx="0">
                  <c:v>Apache</c:v>
                </c:pt>
                <c:pt idx="1">
                  <c:v>Cochise</c:v>
                </c:pt>
                <c:pt idx="2">
                  <c:v>Coconino</c:v>
                </c:pt>
                <c:pt idx="3">
                  <c:v>Gila</c:v>
                </c:pt>
                <c:pt idx="4">
                  <c:v>Graham</c:v>
                </c:pt>
                <c:pt idx="5">
                  <c:v>Greenlee</c:v>
                </c:pt>
                <c:pt idx="6">
                  <c:v>LaPaz</c:v>
                </c:pt>
                <c:pt idx="7">
                  <c:v>Maricopa</c:v>
                </c:pt>
                <c:pt idx="8">
                  <c:v>Mohave</c:v>
                </c:pt>
                <c:pt idx="9">
                  <c:v>Navajo</c:v>
                </c:pt>
                <c:pt idx="10">
                  <c:v>Pima</c:v>
                </c:pt>
                <c:pt idx="11">
                  <c:v>Pinal</c:v>
                </c:pt>
                <c:pt idx="12">
                  <c:v>Santa Cruz</c:v>
                </c:pt>
                <c:pt idx="13">
                  <c:v>Yavapai</c:v>
                </c:pt>
                <c:pt idx="14">
                  <c:v>Yuma</c:v>
                </c:pt>
                <c:pt idx="15">
                  <c:v>Arizona</c:v>
                </c:pt>
              </c:strCache>
            </c:strRef>
          </c:cat>
          <c:val>
            <c:numRef>
              <c:f>Sheet1!$C$2:$C$17</c:f>
              <c:numCache>
                <c:formatCode>0.00%</c:formatCode>
                <c:ptCount val="16"/>
                <c:pt idx="0">
                  <c:v>0.10299999999999999</c:v>
                </c:pt>
                <c:pt idx="1">
                  <c:v>5.1999999999999998E-2</c:v>
                </c:pt>
                <c:pt idx="2">
                  <c:v>0.05</c:v>
                </c:pt>
                <c:pt idx="3">
                  <c:v>5.7000000000000002E-2</c:v>
                </c:pt>
                <c:pt idx="4">
                  <c:v>5.2999999999999999E-2</c:v>
                </c:pt>
                <c:pt idx="5">
                  <c:v>0.05</c:v>
                </c:pt>
                <c:pt idx="6">
                  <c:v>5.2999999999999999E-2</c:v>
                </c:pt>
                <c:pt idx="7">
                  <c:v>3.9E-2</c:v>
                </c:pt>
                <c:pt idx="8">
                  <c:v>5.7000000000000002E-2</c:v>
                </c:pt>
                <c:pt idx="9">
                  <c:v>7.0999999999999994E-2</c:v>
                </c:pt>
                <c:pt idx="10">
                  <c:v>4.2000000000000003E-2</c:v>
                </c:pt>
                <c:pt idx="11">
                  <c:v>4.7E-2</c:v>
                </c:pt>
                <c:pt idx="12">
                  <c:v>9.5000000000000001E-2</c:v>
                </c:pt>
                <c:pt idx="13">
                  <c:v>4.2000000000000003E-2</c:v>
                </c:pt>
                <c:pt idx="14">
                  <c:v>0.157</c:v>
                </c:pt>
                <c:pt idx="15">
                  <c:v>4.4999999999999998E-2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4"/>
        <c:axId val="260401408"/>
        <c:axId val="203330688"/>
      </c:barChart>
      <c:catAx>
        <c:axId val="260401408"/>
        <c:scaling>
          <c:orientation val="maxMin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203330688"/>
        <c:crosses val="autoZero"/>
        <c:auto val="1"/>
        <c:lblAlgn val="ctr"/>
        <c:lblOffset val="100"/>
        <c:noMultiLvlLbl val="0"/>
      </c:catAx>
      <c:valAx>
        <c:axId val="203330688"/>
        <c:scaling>
          <c:orientation val="minMax"/>
          <c:max val="0.30000000000000004"/>
          <c:min val="0"/>
        </c:scaling>
        <c:delete val="0"/>
        <c:axPos val="t"/>
        <c:majorGridlines/>
        <c:numFmt formatCode="0%" sourceLinked="0"/>
        <c:majorTickMark val="cross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60401408"/>
        <c:crosses val="autoZero"/>
        <c:crossBetween val="between"/>
      </c:valAx>
      <c:spPr>
        <a:ln>
          <a:solidFill>
            <a:schemeClr val="bg1"/>
          </a:solidFill>
        </a:ln>
      </c:spPr>
    </c:plotArea>
    <c:legend>
      <c:legendPos val="r"/>
      <c:layout>
        <c:manualLayout>
          <c:xMode val="edge"/>
          <c:yMode val="edge"/>
          <c:x val="0.64795664430835032"/>
          <c:y val="0.34743310731991839"/>
          <c:w val="0.32371437945256842"/>
          <c:h val="0.22180045202682999"/>
        </c:manualLayout>
      </c:layout>
      <c:overlay val="0"/>
      <c:txPr>
        <a:bodyPr/>
        <a:lstStyle/>
        <a:p>
          <a:pPr>
            <a:defRPr sz="24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 dirty="0" smtClean="0"/>
              <a:t>Did </a:t>
            </a:r>
            <a:r>
              <a:rPr lang="en-US" sz="2400" dirty="0"/>
              <a:t>Not Meet Either PA Recommendation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 Arizona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2014*</c:v>
                </c:pt>
                <c:pt idx="4">
                  <c:v>2015</c:v>
                </c:pt>
                <c:pt idx="5">
                  <c:v>2016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0.38800000000000001</c:v>
                </c:pt>
                <c:pt idx="1">
                  <c:v>0.189</c:v>
                </c:pt>
                <c:pt idx="2">
                  <c:v>0.39400000000000002</c:v>
                </c:pt>
                <c:pt idx="3">
                  <c:v>0.187</c:v>
                </c:pt>
                <c:pt idx="4">
                  <c:v>0.371</c:v>
                </c:pt>
                <c:pt idx="5">
                  <c:v>0.183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On Food Assistance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2014*</c:v>
                </c:pt>
                <c:pt idx="4">
                  <c:v>2015</c:v>
                </c:pt>
                <c:pt idx="5">
                  <c:v>2016</c:v>
                </c:pt>
              </c:strCache>
            </c:strRef>
          </c:cat>
          <c:val>
            <c:numRef>
              <c:f>Sheet1!$C$2:$C$7</c:f>
              <c:numCache>
                <c:formatCode>0.0%</c:formatCode>
                <c:ptCount val="6"/>
                <c:pt idx="0">
                  <c:v>0.50900000000000001</c:v>
                </c:pt>
                <c:pt idx="1">
                  <c:v>0.27</c:v>
                </c:pt>
                <c:pt idx="2">
                  <c:v>0.51100000000000001</c:v>
                </c:pt>
                <c:pt idx="4">
                  <c:v>0.441</c:v>
                </c:pt>
                <c:pt idx="5">
                  <c:v>0.24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66106368"/>
        <c:axId val="266107904"/>
      </c:barChart>
      <c:catAx>
        <c:axId val="266106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266107904"/>
        <c:crosses val="autoZero"/>
        <c:auto val="1"/>
        <c:lblAlgn val="ctr"/>
        <c:lblOffset val="100"/>
        <c:noMultiLvlLbl val="0"/>
      </c:catAx>
      <c:valAx>
        <c:axId val="26610790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%" sourceLinked="0"/>
        <c:majorTickMark val="none"/>
        <c:minorTickMark val="none"/>
        <c:tickLblPos val="nextTo"/>
        <c:crossAx val="26610636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20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5598350913682962E-2"/>
          <c:y val="2.1584524156702634E-2"/>
          <c:w val="0.88170014805841579"/>
          <c:h val="0.8592434626227276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Inactive</c:v>
                </c:pt>
              </c:strCache>
            </c:strRef>
          </c:tx>
          <c:spPr>
            <a:solidFill>
              <a:srgbClr val="1F497D">
                <a:lumMod val="75000"/>
              </a:srgb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5"/>
            <c:invertIfNegative val="0"/>
            <c:bubble3D val="0"/>
            <c:spPr>
              <a:solidFill>
                <a:srgbClr val="C0504D">
                  <a:lumMod val="75000"/>
                </a:srgbClr>
              </a:solidFill>
            </c:spPr>
          </c:dPt>
          <c:dPt>
            <c:idx val="7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8"/>
            <c:invertIfNegative val="0"/>
            <c:bubble3D val="0"/>
            <c:spPr>
              <a:solidFill>
                <a:srgbClr val="C0504D">
                  <a:lumMod val="75000"/>
                </a:srgbClr>
              </a:solidFill>
            </c:spPr>
          </c:dPt>
          <c:dPt>
            <c:idx val="13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14"/>
            <c:invertIfNegative val="0"/>
            <c:bubble3D val="0"/>
            <c:spPr>
              <a:solidFill>
                <a:srgbClr val="C0504D">
                  <a:lumMod val="75000"/>
                </a:srgbClr>
              </a:solidFill>
            </c:spPr>
          </c:dPt>
          <c:dPt>
            <c:idx val="16"/>
            <c:invertIfNegative val="0"/>
            <c:bubble3D val="0"/>
            <c:spPr>
              <a:solidFill>
                <a:srgbClr val="FFC000"/>
              </a:solidFill>
            </c:spPr>
          </c:dPt>
          <c:dLbls>
            <c:dLbl>
              <c:idx val="1"/>
              <c:spPr>
                <a:solidFill>
                  <a:srgbClr val="FFC000"/>
                </a:solidFill>
              </c:spPr>
              <c:txPr>
                <a:bodyPr/>
                <a:lstStyle/>
                <a:p>
                  <a:pPr>
                    <a:defRPr sz="1200" b="1" baseline="0">
                      <a:solidFill>
                        <a:sysClr val="windowText" lastClr="00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>
                <a:noFill/>
              </c:spPr>
              <c:txPr>
                <a:bodyPr/>
                <a:lstStyle/>
                <a:p>
                  <a:pPr>
                    <a:defRPr sz="1200" b="1" baseline="0">
                      <a:solidFill>
                        <a:sysClr val="windowText" lastClr="00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spPr>
                <a:noFill/>
              </c:spPr>
              <c:txPr>
                <a:bodyPr/>
                <a:lstStyle/>
                <a:p>
                  <a:pPr>
                    <a:defRPr sz="1200" b="1" baseline="0">
                      <a:solidFill>
                        <a:sysClr val="windowText" lastClr="00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spPr>
                <a:noFill/>
              </c:spPr>
              <c:txPr>
                <a:bodyPr/>
                <a:lstStyle/>
                <a:p>
                  <a:pPr>
                    <a:defRPr sz="1200" b="1" baseline="0">
                      <a:solidFill>
                        <a:sysClr val="windowText" lastClr="00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spPr>
                <a:noFill/>
              </c:spPr>
              <c:txPr>
                <a:bodyPr/>
                <a:lstStyle/>
                <a:p>
                  <a:pPr>
                    <a:defRPr sz="1200" b="1" baseline="0">
                      <a:solidFill>
                        <a:sysClr val="windowText" lastClr="000000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</c:spPr>
            <c:txPr>
              <a:bodyPr/>
              <a:lstStyle/>
              <a:p>
                <a:pPr>
                  <a:defRPr sz="1200" b="1"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Sheet1!$A$2:$A$18</c:f>
              <c:strCache>
                <c:ptCount val="16"/>
                <c:pt idx="0">
                  <c:v>2011</c:v>
                </c:pt>
                <c:pt idx="3">
                  <c:v>2012</c:v>
                </c:pt>
                <c:pt idx="6">
                  <c:v>2013</c:v>
                </c:pt>
                <c:pt idx="9">
                  <c:v>2014*</c:v>
                </c:pt>
                <c:pt idx="12">
                  <c:v>2015</c:v>
                </c:pt>
                <c:pt idx="15">
                  <c:v>2016</c:v>
                </c:pt>
              </c:strCache>
            </c:strRef>
          </c:cat>
          <c:val>
            <c:numRef>
              <c:f>Sheet1!$B$2:$B$18</c:f>
              <c:numCache>
                <c:formatCode>0.0%</c:formatCode>
                <c:ptCount val="17"/>
                <c:pt idx="0">
                  <c:v>0.25800000000000001</c:v>
                </c:pt>
                <c:pt idx="1">
                  <c:v>0.30099999999999999</c:v>
                </c:pt>
                <c:pt idx="3">
                  <c:v>0.28100000000000003</c:v>
                </c:pt>
                <c:pt idx="4">
                  <c:v>0.35</c:v>
                </c:pt>
                <c:pt idx="6">
                  <c:v>0.27400000000000002</c:v>
                </c:pt>
                <c:pt idx="7">
                  <c:v>0.36599999999999999</c:v>
                </c:pt>
                <c:pt idx="9">
                  <c:v>0.27500000000000002</c:v>
                </c:pt>
                <c:pt idx="12">
                  <c:v>0.27300000000000002</c:v>
                </c:pt>
                <c:pt idx="13">
                  <c:v>0.30399999999999999</c:v>
                </c:pt>
                <c:pt idx="15">
                  <c:v>0.43</c:v>
                </c:pt>
                <c:pt idx="16">
                  <c:v>0.35599999999999998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Insufficiently Active</c:v>
                </c:pt>
              </c:strCache>
            </c:strRef>
          </c:tx>
          <c:spPr>
            <a:solidFill>
              <a:srgbClr val="4F81BD">
                <a:lumMod val="60000"/>
                <a:lumOff val="40000"/>
              </a:srgb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FFC000">
                  <a:alpha val="50000"/>
                </a:srgbClr>
              </a:solidFill>
            </c:spPr>
          </c:dPt>
          <c:dPt>
            <c:idx val="2"/>
            <c:invertIfNegative val="0"/>
            <c:bubble3D val="0"/>
            <c:spPr>
              <a:solidFill>
                <a:srgbClr val="FFC000">
                  <a:alpha val="30196"/>
                </a:srgbClr>
              </a:solidFill>
            </c:spPr>
          </c:dPt>
          <c:dPt>
            <c:idx val="4"/>
            <c:invertIfNegative val="0"/>
            <c:bubble3D val="0"/>
            <c:spPr>
              <a:solidFill>
                <a:srgbClr val="FFC000">
                  <a:alpha val="50000"/>
                </a:srgbClr>
              </a:solidFill>
            </c:spPr>
          </c:dPt>
          <c:dPt>
            <c:idx val="5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7"/>
            <c:invertIfNegative val="0"/>
            <c:bubble3D val="0"/>
            <c:spPr>
              <a:solidFill>
                <a:srgbClr val="FFC000">
                  <a:alpha val="48000"/>
                </a:srgbClr>
              </a:solidFill>
            </c:spPr>
          </c:dPt>
          <c:dPt>
            <c:idx val="8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13"/>
            <c:invertIfNegative val="0"/>
            <c:bubble3D val="0"/>
            <c:spPr>
              <a:solidFill>
                <a:srgbClr val="FFC000">
                  <a:alpha val="48000"/>
                </a:srgbClr>
              </a:solidFill>
            </c:spPr>
          </c:dPt>
          <c:dPt>
            <c:idx val="14"/>
            <c:invertIfNegative val="0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16"/>
            <c:invertIfNegative val="0"/>
            <c:bubble3D val="0"/>
            <c:spPr>
              <a:solidFill>
                <a:srgbClr val="FFC000">
                  <a:alpha val="47000"/>
                </a:srgbClr>
              </a:solidFill>
            </c:spPr>
          </c:dPt>
          <c:dLbls>
            <c:dLbl>
              <c:idx val="10"/>
              <c:delete val="1"/>
            </c:dLbl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Sheet1!$A$2:$A$18</c:f>
              <c:strCache>
                <c:ptCount val="16"/>
                <c:pt idx="0">
                  <c:v>2011</c:v>
                </c:pt>
                <c:pt idx="3">
                  <c:v>2012</c:v>
                </c:pt>
                <c:pt idx="6">
                  <c:v>2013</c:v>
                </c:pt>
                <c:pt idx="9">
                  <c:v>2014*</c:v>
                </c:pt>
                <c:pt idx="12">
                  <c:v>2015</c:v>
                </c:pt>
                <c:pt idx="15">
                  <c:v>2016</c:v>
                </c:pt>
              </c:strCache>
            </c:strRef>
          </c:cat>
          <c:val>
            <c:numRef>
              <c:f>Sheet1!$C$2:$C$18</c:f>
              <c:numCache>
                <c:formatCode>0.0%</c:formatCode>
                <c:ptCount val="17"/>
                <c:pt idx="0">
                  <c:v>0.216</c:v>
                </c:pt>
                <c:pt idx="1">
                  <c:v>0.27300000000000002</c:v>
                </c:pt>
                <c:pt idx="3">
                  <c:v>0.187</c:v>
                </c:pt>
                <c:pt idx="4">
                  <c:v>0.20599999999999999</c:v>
                </c:pt>
                <c:pt idx="6">
                  <c:v>0.21099999999999999</c:v>
                </c:pt>
                <c:pt idx="7">
                  <c:v>0.222</c:v>
                </c:pt>
                <c:pt idx="9">
                  <c:v>0.2</c:v>
                </c:pt>
                <c:pt idx="12">
                  <c:v>0.191</c:v>
                </c:pt>
                <c:pt idx="13">
                  <c:v>0.21</c:v>
                </c:pt>
                <c:pt idx="15">
                  <c:v>0.14399999999999999</c:v>
                </c:pt>
                <c:pt idx="16">
                  <c:v>0.20699999999999999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353643904"/>
        <c:axId val="353653888"/>
      </c:barChart>
      <c:catAx>
        <c:axId val="353643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 baseline="0"/>
            </a:pPr>
            <a:endParaRPr lang="en-US"/>
          </a:p>
        </c:txPr>
        <c:crossAx val="353653888"/>
        <c:crosses val="autoZero"/>
        <c:auto val="1"/>
        <c:lblAlgn val="r"/>
        <c:lblOffset val="100"/>
        <c:noMultiLvlLbl val="0"/>
      </c:catAx>
      <c:valAx>
        <c:axId val="353653888"/>
        <c:scaling>
          <c:orientation val="minMax"/>
          <c:max val="1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353643904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/>
      </a:pPr>
      <a:endParaRPr lang="en-US"/>
    </a:p>
  </c:txPr>
  <c:externalData r:id="rId2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564015507235904E-2"/>
          <c:y val="2.0600448686930898E-2"/>
          <c:w val="0.48509186351706041"/>
          <c:h val="0.88617340430211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</c:spPr>
          <c:dPt>
            <c:idx val="0"/>
            <c:bubble3D val="0"/>
            <c:explosion val="25"/>
            <c:spPr>
              <a:solidFill>
                <a:srgbClr val="375517"/>
              </a:solidFill>
            </c:spPr>
          </c:dPt>
          <c:dPt>
            <c:idx val="1"/>
            <c:bubble3D val="0"/>
            <c:explosion val="25"/>
            <c:spPr>
              <a:solidFill>
                <a:srgbClr val="92D050"/>
              </a:solidFill>
            </c:spPr>
          </c:dPt>
          <c:dPt>
            <c:idx val="2"/>
            <c:bubble3D val="0"/>
            <c:explosion val="25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FF9966"/>
              </a:solidFill>
            </c:spPr>
          </c:dPt>
          <c:dPt>
            <c:idx val="4"/>
            <c:bubble3D val="0"/>
            <c:spPr>
              <a:solidFill>
                <a:srgbClr val="FFC000"/>
              </a:solidFill>
            </c:spPr>
          </c:dPt>
          <c:dPt>
            <c:idx val="5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6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Lbl>
              <c:idx val="0"/>
              <c:layout>
                <c:manualLayout>
                  <c:x val="0.13033358330208725"/>
                  <c:y val="-6.4465792823801188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3413198350206224"/>
                  <c:y val="-6.5436842849733601E-3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6987285992920613E-2"/>
                  <c:y val="5.3214050059385037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4.4970562739290613E-2"/>
                  <c:y val="0.10443848150266133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/>
                      <a:t>Motorcycle
0.5%</a:t>
                    </a:r>
                    <a:endParaRPr lang="en-US" sz="160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4.3440126176888437E-2"/>
                  <c:y val="-8.3918312585228527E-2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/>
                      <a:t>Other method
2.4%</a:t>
                    </a:r>
                    <a:endParaRPr lang="en-US" sz="160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7.9540802812491911E-3"/>
                  <c:y val="-7.3847930321558966E-2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/>
                      <a:t>Worked at home
4.8%</a:t>
                    </a:r>
                    <a:endParaRPr lang="en-US" sz="140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1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Sheet1!$A$2:$A$7</c:f>
              <c:strCache>
                <c:ptCount val="6"/>
                <c:pt idx="0">
                  <c:v>Walked</c:v>
                </c:pt>
                <c:pt idx="1">
                  <c:v>Bicycle</c:v>
                </c:pt>
                <c:pt idx="2">
                  <c:v>Bus, trolley, or streetcar</c:v>
                </c:pt>
                <c:pt idx="3">
                  <c:v>Motorcycle</c:v>
                </c:pt>
                <c:pt idx="4">
                  <c:v>Car, truck or van</c:v>
                </c:pt>
                <c:pt idx="5">
                  <c:v>Other method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3.5000000000000003E-2</c:v>
                </c:pt>
                <c:pt idx="1">
                  <c:v>1.6E-2</c:v>
                </c:pt>
                <c:pt idx="2">
                  <c:v>3.9E-2</c:v>
                </c:pt>
                <c:pt idx="3">
                  <c:v>2E-3</c:v>
                </c:pt>
                <c:pt idx="4">
                  <c:v>0.88300000000000001</c:v>
                </c:pt>
                <c:pt idx="5">
                  <c:v>2.5000000000000001E-2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72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 dirty="0"/>
              <a:t>Schools who have group that offers </a:t>
            </a:r>
            <a:r>
              <a:rPr lang="en-US" sz="2400" dirty="0" smtClean="0"/>
              <a:t>guidance on </a:t>
            </a:r>
            <a:r>
              <a:rPr lang="en-US" sz="2400" dirty="0"/>
              <a:t>development of policies or coordinates activities on health topics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5.9218188004277243E-2"/>
          <c:y val="0.24141490850651234"/>
          <c:w val="0.92380650335374748"/>
          <c:h val="0.542168081218931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Sheet1!$A$2:$A$7</c:f>
              <c:numCache>
                <c:formatCode>General</c:formatCode>
                <c:ptCount val="6"/>
                <c:pt idx="0">
                  <c:v>2006</c:v>
                </c:pt>
                <c:pt idx="1">
                  <c:v>2008</c:v>
                </c:pt>
                <c:pt idx="2">
                  <c:v>2010</c:v>
                </c:pt>
                <c:pt idx="3">
                  <c:v>2012</c:v>
                </c:pt>
                <c:pt idx="4">
                  <c:v>2014</c:v>
                </c:pt>
                <c:pt idx="5">
                  <c:v>2016</c:v>
                </c:pt>
              </c:numCache>
            </c:numRef>
          </c:cat>
          <c:val>
            <c:numRef>
              <c:f>Sheet1!$B$2:$B$7</c:f>
              <c:numCache>
                <c:formatCode>0.0%</c:formatCode>
                <c:ptCount val="6"/>
                <c:pt idx="0">
                  <c:v>0.35599999999999998</c:v>
                </c:pt>
                <c:pt idx="1">
                  <c:v>0.437</c:v>
                </c:pt>
                <c:pt idx="2">
                  <c:v>0.41299999999999998</c:v>
                </c:pt>
                <c:pt idx="3">
                  <c:v>0.41299999999999998</c:v>
                </c:pt>
                <c:pt idx="4">
                  <c:v>0.378</c:v>
                </c:pt>
                <c:pt idx="5">
                  <c:v>0.38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7777152"/>
        <c:axId val="247778688"/>
      </c:barChart>
      <c:catAx>
        <c:axId val="247777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 i="0" baseline="0"/>
            </a:pPr>
            <a:endParaRPr lang="en-US"/>
          </a:p>
        </c:txPr>
        <c:crossAx val="247778688"/>
        <c:crosses val="autoZero"/>
        <c:auto val="1"/>
        <c:lblAlgn val="ctr"/>
        <c:lblOffset val="100"/>
        <c:noMultiLvlLbl val="0"/>
      </c:catAx>
      <c:valAx>
        <c:axId val="247778688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2477771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0406665075956416"/>
          <c:y val="0.1578277311533155"/>
          <c:w val="0.56014912908613701"/>
          <c:h val="0.8254327005893840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Full</c:v>
                </c:pt>
              </c:strCache>
            </c:strRef>
          </c:tx>
          <c:spPr>
            <a:solidFill>
              <a:srgbClr val="7EC234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Sheet1!$A$2:$A$25</c:f>
              <c:strCache>
                <c:ptCount val="24"/>
                <c:pt idx="0">
                  <c:v>Physical Activity  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  <c:pt idx="5">
                  <c:v>Breastfeeding  Year 1</c:v>
                </c:pt>
                <c:pt idx="6">
                  <c:v>Year 2</c:v>
                </c:pt>
                <c:pt idx="7">
                  <c:v>Year 3</c:v>
                </c:pt>
                <c:pt idx="8">
                  <c:v>Year 4</c:v>
                </c:pt>
                <c:pt idx="10">
                  <c:v>Child and Adult Care Food Program Year 1</c:v>
                </c:pt>
                <c:pt idx="11">
                  <c:v>Year 2</c:v>
                </c:pt>
                <c:pt idx="12">
                  <c:v>Year 3</c:v>
                </c:pt>
                <c:pt idx="13">
                  <c:v>Year 4</c:v>
                </c:pt>
                <c:pt idx="15">
                  <c:v>Fruit Juice  Year 1</c:v>
                </c:pt>
                <c:pt idx="16">
                  <c:v>Year 2</c:v>
                </c:pt>
                <c:pt idx="17">
                  <c:v>Year 3</c:v>
                </c:pt>
                <c:pt idx="18">
                  <c:v>Year 4</c:v>
                </c:pt>
                <c:pt idx="20">
                  <c:v>Family-Style Meals  Year 1</c:v>
                </c:pt>
                <c:pt idx="21">
                  <c:v>Year 2</c:v>
                </c:pt>
                <c:pt idx="22">
                  <c:v>Year 3</c:v>
                </c:pt>
                <c:pt idx="23">
                  <c:v>Year 4</c:v>
                </c:pt>
              </c:strCache>
            </c:strRef>
          </c:cat>
          <c:val>
            <c:numRef>
              <c:f>Sheet1!$B$2:$B$25</c:f>
              <c:numCache>
                <c:formatCode>0.0%</c:formatCode>
                <c:ptCount val="24"/>
                <c:pt idx="0">
                  <c:v>0.438</c:v>
                </c:pt>
                <c:pt idx="1">
                  <c:v>0.51300000000000001</c:v>
                </c:pt>
                <c:pt idx="2">
                  <c:v>0.55300000000000005</c:v>
                </c:pt>
                <c:pt idx="3">
                  <c:v>0.69099999999999995</c:v>
                </c:pt>
                <c:pt idx="5">
                  <c:v>0.39882121807465615</c:v>
                </c:pt>
                <c:pt idx="6">
                  <c:v>0.45175834084761041</c:v>
                </c:pt>
                <c:pt idx="7">
                  <c:v>0.49070185962807433</c:v>
                </c:pt>
                <c:pt idx="8">
                  <c:v>0.48571428571428571</c:v>
                </c:pt>
                <c:pt idx="10">
                  <c:v>0.61099999999999999</c:v>
                </c:pt>
                <c:pt idx="11">
                  <c:v>0.67600000000000005</c:v>
                </c:pt>
                <c:pt idx="12">
                  <c:v>0.67100000000000004</c:v>
                </c:pt>
                <c:pt idx="13">
                  <c:v>0.61699999999999999</c:v>
                </c:pt>
                <c:pt idx="15">
                  <c:v>0.50360183366077271</c:v>
                </c:pt>
                <c:pt idx="16">
                  <c:v>0.60685302073940484</c:v>
                </c:pt>
                <c:pt idx="17">
                  <c:v>0.62687462507498504</c:v>
                </c:pt>
                <c:pt idx="18">
                  <c:v>0.72428571428571431</c:v>
                </c:pt>
                <c:pt idx="20">
                  <c:v>0.57432874918140142</c:v>
                </c:pt>
                <c:pt idx="21">
                  <c:v>0.62669071235347162</c:v>
                </c:pt>
                <c:pt idx="22">
                  <c:v>0.67906418716256756</c:v>
                </c:pt>
                <c:pt idx="23">
                  <c:v>0.6980952380952381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Partial</c:v>
                </c:pt>
              </c:strCache>
            </c:strRef>
          </c:tx>
          <c:spPr>
            <a:solidFill>
              <a:srgbClr val="FFC000">
                <a:alpha val="90000"/>
              </a:srgb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Sheet1!$A$2:$A$25</c:f>
              <c:strCache>
                <c:ptCount val="24"/>
                <c:pt idx="0">
                  <c:v>Physical Activity  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  <c:pt idx="5">
                  <c:v>Breastfeeding  Year 1</c:v>
                </c:pt>
                <c:pt idx="6">
                  <c:v>Year 2</c:v>
                </c:pt>
                <c:pt idx="7">
                  <c:v>Year 3</c:v>
                </c:pt>
                <c:pt idx="8">
                  <c:v>Year 4</c:v>
                </c:pt>
                <c:pt idx="10">
                  <c:v>Child and Adult Care Food Program Year 1</c:v>
                </c:pt>
                <c:pt idx="11">
                  <c:v>Year 2</c:v>
                </c:pt>
                <c:pt idx="12">
                  <c:v>Year 3</c:v>
                </c:pt>
                <c:pt idx="13">
                  <c:v>Year 4</c:v>
                </c:pt>
                <c:pt idx="15">
                  <c:v>Fruit Juice  Year 1</c:v>
                </c:pt>
                <c:pt idx="16">
                  <c:v>Year 2</c:v>
                </c:pt>
                <c:pt idx="17">
                  <c:v>Year 3</c:v>
                </c:pt>
                <c:pt idx="18">
                  <c:v>Year 4</c:v>
                </c:pt>
                <c:pt idx="20">
                  <c:v>Family-Style Meals  Year 1</c:v>
                </c:pt>
                <c:pt idx="21">
                  <c:v>Year 2</c:v>
                </c:pt>
                <c:pt idx="22">
                  <c:v>Year 3</c:v>
                </c:pt>
                <c:pt idx="23">
                  <c:v>Year 4</c:v>
                </c:pt>
              </c:strCache>
            </c:strRef>
          </c:cat>
          <c:val>
            <c:numRef>
              <c:f>Sheet1!$C$2:$C$25</c:f>
              <c:numCache>
                <c:formatCode>0.0%</c:formatCode>
                <c:ptCount val="24"/>
                <c:pt idx="0">
                  <c:v>0.55900000000000005</c:v>
                </c:pt>
                <c:pt idx="1">
                  <c:v>0.48</c:v>
                </c:pt>
                <c:pt idx="2">
                  <c:v>0.443</c:v>
                </c:pt>
                <c:pt idx="3">
                  <c:v>0.308</c:v>
                </c:pt>
                <c:pt idx="5">
                  <c:v>0.34899999999999998</c:v>
                </c:pt>
                <c:pt idx="6">
                  <c:v>0.34599999999999997</c:v>
                </c:pt>
                <c:pt idx="7">
                  <c:v>0.32200000000000001</c:v>
                </c:pt>
                <c:pt idx="8">
                  <c:v>0.32300000000000001</c:v>
                </c:pt>
                <c:pt idx="13">
                  <c:v>2.4E-2</c:v>
                </c:pt>
                <c:pt idx="15">
                  <c:v>0.49181401440733469</c:v>
                </c:pt>
                <c:pt idx="16">
                  <c:v>0.3859332732191163</c:v>
                </c:pt>
                <c:pt idx="17">
                  <c:v>0.370125974805039</c:v>
                </c:pt>
                <c:pt idx="18">
                  <c:v>0.27333333333333332</c:v>
                </c:pt>
                <c:pt idx="20">
                  <c:v>0.41388343156516044</c:v>
                </c:pt>
                <c:pt idx="21">
                  <c:v>0.35166816952209196</c:v>
                </c:pt>
                <c:pt idx="22">
                  <c:v>0.30293941211757647</c:v>
                </c:pt>
                <c:pt idx="23">
                  <c:v>0.2904761904761905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4"/>
        <c:overlap val="100"/>
        <c:axId val="247297152"/>
        <c:axId val="247298688"/>
      </c:barChart>
      <c:catAx>
        <c:axId val="247297152"/>
        <c:scaling>
          <c:orientation val="maxMin"/>
        </c:scaling>
        <c:delete val="0"/>
        <c:axPos val="l"/>
        <c:majorTickMark val="out"/>
        <c:minorTickMark val="none"/>
        <c:tickLblPos val="nextTo"/>
        <c:crossAx val="247298688"/>
        <c:crosses val="autoZero"/>
        <c:auto val="1"/>
        <c:lblAlgn val="ctr"/>
        <c:lblOffset val="100"/>
        <c:noMultiLvlLbl val="0"/>
      </c:catAx>
      <c:valAx>
        <c:axId val="247298688"/>
        <c:scaling>
          <c:orientation val="minMax"/>
          <c:max val="1"/>
        </c:scaling>
        <c:delete val="0"/>
        <c:axPos val="t"/>
        <c:majorGridlines/>
        <c:numFmt formatCode="0%" sourceLinked="0"/>
        <c:majorTickMark val="out"/>
        <c:minorTickMark val="none"/>
        <c:tickLblPos val="nextTo"/>
        <c:crossAx val="247297152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43517312229910654"/>
          <c:y val="3.5153592409004487E-2"/>
          <c:w val="0.45203227494553899"/>
          <c:h val="5.48680700626707E-2"/>
        </c:manualLayout>
      </c:layout>
      <c:overlay val="0"/>
      <c:txPr>
        <a:bodyPr/>
        <a:lstStyle/>
        <a:p>
          <a:pPr>
            <a:defRPr sz="24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 b="1"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8454068241469818E-2"/>
          <c:y val="9.6875000000000003E-2"/>
          <c:w val="0.59583333333333333"/>
          <c:h val="0.8937500000000000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dPt>
            <c:idx val="3"/>
            <c:bubble3D val="0"/>
            <c:spPr>
              <a:solidFill>
                <a:schemeClr val="tx2">
                  <a:lumMod val="75000"/>
                </a:schemeClr>
              </a:solidFill>
            </c:spPr>
          </c:dPt>
          <c:dPt>
            <c:idx val="4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/>
                        </a:solidFill>
                      </a:rPr>
                      <a:t>7.9%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7694444444444443"/>
                  <c:y val="-0.13756222886991448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24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2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Under 50%</c:v>
                </c:pt>
                <c:pt idx="1">
                  <c:v>50 &lt; 100%</c:v>
                </c:pt>
                <c:pt idx="2">
                  <c:v>100 to &lt; 200%</c:v>
                </c:pt>
                <c:pt idx="3">
                  <c:v>Over 200%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7.9000000000000001E-2</c:v>
                </c:pt>
                <c:pt idx="1">
                  <c:v>8.5999999999999993E-2</c:v>
                </c:pt>
                <c:pt idx="2">
                  <c:v>0.19600000000000001</c:v>
                </c:pt>
                <c:pt idx="3">
                  <c:v>0.63900000000000001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961358996792071E-2"/>
          <c:y val="8.8021154487325379E-2"/>
          <c:w val="0.89878475260036939"/>
          <c:h val="0.81535095613048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15"/>
            <c:invertIfNegative val="0"/>
            <c:bubble3D val="0"/>
          </c:dPt>
          <c:dLbls>
            <c:dLbl>
              <c:idx val="0"/>
              <c:layout>
                <c:manualLayout>
                  <c:x val="2.314814814814814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629629629629629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4691358024691357E-2"/>
                  <c:y val="-2.38095238095238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3.7037037037037035E-2"/>
                  <c:y val="2.38095238095238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3.086419753086419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0">
                  <c:v>0 to 5</c:v>
                </c:pt>
                <c:pt idx="1">
                  <c:v>6 to 11</c:v>
                </c:pt>
                <c:pt idx="2">
                  <c:v>12 to 17</c:v>
                </c:pt>
                <c:pt idx="3">
                  <c:v>18 to 25</c:v>
                </c:pt>
                <c:pt idx="4">
                  <c:v>26 to 39</c:v>
                </c:pt>
                <c:pt idx="5">
                  <c:v>40 to 65</c:v>
                </c:pt>
                <c:pt idx="6">
                  <c:v>65 +</c:v>
                </c:pt>
                <c:pt idx="7">
                  <c:v>Total</c:v>
                </c:pt>
              </c:strCache>
            </c:strRef>
          </c:cat>
          <c:val>
            <c:numRef>
              <c:f>Sheet1!$B$2:$B$9</c:f>
              <c:numCache>
                <c:formatCode>0.00%</c:formatCode>
                <c:ptCount val="8"/>
                <c:pt idx="0">
                  <c:v>0.30099999999999999</c:v>
                </c:pt>
                <c:pt idx="1">
                  <c:v>0.25600000000000001</c:v>
                </c:pt>
                <c:pt idx="2">
                  <c:v>0.23599999999999999</c:v>
                </c:pt>
                <c:pt idx="3">
                  <c:v>0.28399999999999997</c:v>
                </c:pt>
                <c:pt idx="4">
                  <c:v>0.182</c:v>
                </c:pt>
                <c:pt idx="5">
                  <c:v>0.13300000000000001</c:v>
                </c:pt>
                <c:pt idx="6">
                  <c:v>9.5000000000000001E-2</c:v>
                </c:pt>
                <c:pt idx="7">
                  <c:v>0.183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Lbls>
            <c:dLbl>
              <c:idx val="2"/>
              <c:layout>
                <c:manualLayout>
                  <c:x val="1.3888888888888888E-2"/>
                  <c:y val="3.62318943945835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0802469135802469E-2"/>
                  <c:y val="3.62318943945835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0">
                  <c:v>0 to 5</c:v>
                </c:pt>
                <c:pt idx="1">
                  <c:v>6 to 11</c:v>
                </c:pt>
                <c:pt idx="2">
                  <c:v>12 to 17</c:v>
                </c:pt>
                <c:pt idx="3">
                  <c:v>18 to 25</c:v>
                </c:pt>
                <c:pt idx="4">
                  <c:v>26 to 39</c:v>
                </c:pt>
                <c:pt idx="5">
                  <c:v>40 to 65</c:v>
                </c:pt>
                <c:pt idx="6">
                  <c:v>65 +</c:v>
                </c:pt>
                <c:pt idx="7">
                  <c:v>Total</c:v>
                </c:pt>
              </c:strCache>
            </c:strRef>
          </c:cat>
          <c:val>
            <c:numRef>
              <c:f>Sheet1!$C$2:$C$9</c:f>
              <c:numCache>
                <c:formatCode>0.0%</c:formatCode>
                <c:ptCount val="8"/>
                <c:pt idx="0">
                  <c:v>0.25</c:v>
                </c:pt>
                <c:pt idx="1">
                  <c:v>0.23899999999999999</c:v>
                </c:pt>
                <c:pt idx="2">
                  <c:v>0.22900000000000001</c:v>
                </c:pt>
                <c:pt idx="3">
                  <c:v>0.22700000000000001</c:v>
                </c:pt>
                <c:pt idx="4">
                  <c:v>0.16700000000000001</c:v>
                </c:pt>
                <c:pt idx="5">
                  <c:v>0.126</c:v>
                </c:pt>
                <c:pt idx="6">
                  <c:v>9.8000000000000004E-2</c:v>
                </c:pt>
                <c:pt idx="7">
                  <c:v>0.16500000000000001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axId val="274744064"/>
        <c:axId val="274745600"/>
      </c:barChart>
      <c:catAx>
        <c:axId val="27474406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274745600"/>
        <c:crosses val="autoZero"/>
        <c:auto val="1"/>
        <c:lblAlgn val="ctr"/>
        <c:lblOffset val="100"/>
        <c:noMultiLvlLbl val="0"/>
      </c:catAx>
      <c:valAx>
        <c:axId val="274745600"/>
        <c:scaling>
          <c:orientation val="minMax"/>
          <c:max val="0.35000000000000003"/>
          <c:min val="0"/>
        </c:scaling>
        <c:delete val="0"/>
        <c:axPos val="l"/>
        <c:majorGridlines/>
        <c:numFmt formatCode="0%" sourceLinked="0"/>
        <c:majorTickMark val="cross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274744064"/>
        <c:crosses val="autoZero"/>
        <c:crossBetween val="between"/>
      </c:valAx>
      <c:spPr>
        <a:ln>
          <a:solidFill>
            <a:schemeClr val="bg1"/>
          </a:solidFill>
        </a:ln>
      </c:spPr>
    </c:plotArea>
    <c:legend>
      <c:legendPos val="t"/>
      <c:layout>
        <c:manualLayout>
          <c:xMode val="edge"/>
          <c:yMode val="edge"/>
          <c:x val="0.5080758481578691"/>
          <c:y val="3.7414955965783932E-2"/>
          <c:w val="0.21532978516574319"/>
          <c:h val="9.3872844309267456E-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Less than high school diploma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Sheet1!$B$1:$D$2</c:f>
              <c:strCache>
                <c:ptCount val="3"/>
                <c:pt idx="0">
                  <c:v>Not Eligible</c:v>
                </c:pt>
                <c:pt idx="1">
                  <c:v>Eligible</c:v>
                </c:pt>
                <c:pt idx="2">
                  <c:v>All</c:v>
                </c:pt>
              </c:strCache>
            </c:strRef>
          </c:cat>
          <c:val>
            <c:numRef>
              <c:f>Sheet1!$B$3:$D$3</c:f>
              <c:numCache>
                <c:formatCode>###0.0%</c:formatCode>
                <c:ptCount val="3"/>
                <c:pt idx="0">
                  <c:v>0.1</c:v>
                </c:pt>
                <c:pt idx="1">
                  <c:v>0.25900000000000001</c:v>
                </c:pt>
                <c:pt idx="2">
                  <c:v>0.13</c:v>
                </c:pt>
              </c:numCache>
            </c:numRef>
          </c:val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High school graduate                             (includes equivalency)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Sheet1!$B$1:$D$2</c:f>
              <c:strCache>
                <c:ptCount val="3"/>
                <c:pt idx="0">
                  <c:v>Not Eligible</c:v>
                </c:pt>
                <c:pt idx="1">
                  <c:v>Eligible</c:v>
                </c:pt>
                <c:pt idx="2">
                  <c:v>All</c:v>
                </c:pt>
              </c:strCache>
            </c:strRef>
          </c:cat>
          <c:val>
            <c:numRef>
              <c:f>Sheet1!$B$4:$D$4</c:f>
              <c:numCache>
                <c:formatCode>###0.0%</c:formatCode>
                <c:ptCount val="3"/>
                <c:pt idx="0">
                  <c:v>0.214</c:v>
                </c:pt>
                <c:pt idx="1">
                  <c:v>0.30199999999999999</c:v>
                </c:pt>
                <c:pt idx="2">
                  <c:v>0.23799999999999999</c:v>
                </c:pt>
              </c:numCache>
            </c:numRef>
          </c:val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Some college or associates degree</c:v>
                </c:pt>
              </c:strCache>
            </c:strRef>
          </c:tx>
          <c:spPr>
            <a:solidFill>
              <a:srgbClr val="81DEFF"/>
            </a:solidFill>
          </c:spPr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Sheet1!$B$1:$D$2</c:f>
              <c:strCache>
                <c:ptCount val="3"/>
                <c:pt idx="0">
                  <c:v>Not Eligible</c:v>
                </c:pt>
                <c:pt idx="1">
                  <c:v>Eligible</c:v>
                </c:pt>
                <c:pt idx="2">
                  <c:v>All</c:v>
                </c:pt>
              </c:strCache>
            </c:strRef>
          </c:cat>
          <c:val>
            <c:numRef>
              <c:f>Sheet1!$B$5:$D$5</c:f>
              <c:numCache>
                <c:formatCode>###0.0%</c:formatCode>
                <c:ptCount val="3"/>
                <c:pt idx="0">
                  <c:v>0.35299999999999998</c:v>
                </c:pt>
                <c:pt idx="1">
                  <c:v>0.312</c:v>
                </c:pt>
                <c:pt idx="2">
                  <c:v>0.34100000000000003</c:v>
                </c:pt>
              </c:numCache>
            </c:numRef>
          </c:val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Bachelors degree</c:v>
                </c:pt>
              </c:strCache>
            </c:strRef>
          </c:tx>
          <c:spPr>
            <a:solidFill>
              <a:srgbClr val="33A8FF"/>
            </a:solidFill>
          </c:spPr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Sheet1!$B$1:$D$2</c:f>
              <c:strCache>
                <c:ptCount val="3"/>
                <c:pt idx="0">
                  <c:v>Not Eligible</c:v>
                </c:pt>
                <c:pt idx="1">
                  <c:v>Eligible</c:v>
                </c:pt>
                <c:pt idx="2">
                  <c:v>All</c:v>
                </c:pt>
              </c:strCache>
            </c:strRef>
          </c:cat>
          <c:val>
            <c:numRef>
              <c:f>Sheet1!$B$6:$D$6</c:f>
              <c:numCache>
                <c:formatCode>###0.0%</c:formatCode>
                <c:ptCount val="3"/>
                <c:pt idx="0">
                  <c:v>0.216</c:v>
                </c:pt>
                <c:pt idx="1">
                  <c:v>8.8999999999999996E-2</c:v>
                </c:pt>
                <c:pt idx="2">
                  <c:v>0.18099999999999999</c:v>
                </c:pt>
              </c:numCache>
            </c:numRef>
          </c:val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Graduate or professional degree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1F497D"/>
              </a:solidFill>
            </c:spPr>
          </c:dPt>
          <c:dLbls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Sheet1!$B$1:$D$2</c:f>
              <c:strCache>
                <c:ptCount val="3"/>
                <c:pt idx="0">
                  <c:v>Not Eligible</c:v>
                </c:pt>
                <c:pt idx="1">
                  <c:v>Eligible</c:v>
                </c:pt>
                <c:pt idx="2">
                  <c:v>All</c:v>
                </c:pt>
              </c:strCache>
            </c:strRef>
          </c:cat>
          <c:val>
            <c:numRef>
              <c:f>Sheet1!$B$7:$D$7</c:f>
              <c:numCache>
                <c:formatCode>###0.0%</c:formatCode>
                <c:ptCount val="3"/>
                <c:pt idx="0">
                  <c:v>0.13700000000000001</c:v>
                </c:pt>
                <c:pt idx="1">
                  <c:v>3.6999999999999998E-2</c:v>
                </c:pt>
                <c:pt idx="2">
                  <c:v>0.109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74855424"/>
        <c:axId val="274856960"/>
      </c:barChart>
      <c:catAx>
        <c:axId val="27485542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274856960"/>
        <c:crosses val="autoZero"/>
        <c:auto val="1"/>
        <c:lblAlgn val="ctr"/>
        <c:lblOffset val="100"/>
        <c:noMultiLvlLbl val="0"/>
      </c:catAx>
      <c:valAx>
        <c:axId val="27485696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74855424"/>
        <c:crosses val="autoZero"/>
        <c:crossBetween val="between"/>
      </c:valAx>
    </c:plotArea>
    <c:legend>
      <c:legendPos val="r"/>
      <c:legendEntry>
        <c:idx val="4"/>
        <c:txPr>
          <a:bodyPr/>
          <a:lstStyle/>
          <a:p>
            <a:pPr>
              <a:defRPr sz="1800" b="1"/>
            </a:pPr>
            <a:endParaRPr lang="en-US"/>
          </a:p>
        </c:txPr>
      </c:legendEntry>
      <c:layout>
        <c:manualLayout>
          <c:xMode val="edge"/>
          <c:yMode val="edge"/>
          <c:x val="0.6791467268047805"/>
          <c:y val="5.3636264216972887E-2"/>
          <c:w val="0.31065909843793799"/>
          <c:h val="0.83717191601049867"/>
        </c:manualLayout>
      </c:layout>
      <c:overlay val="0"/>
      <c:txPr>
        <a:bodyPr/>
        <a:lstStyle/>
        <a:p>
          <a:pPr>
            <a:defRPr sz="1800"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en-US" sz="2800" dirty="0" smtClean="0"/>
              <a:t>Adults </a:t>
            </a:r>
            <a:r>
              <a:rPr lang="en-US" sz="2800" dirty="0"/>
              <a:t>with No Health Care Coverage</a:t>
            </a:r>
          </a:p>
        </c:rich>
      </c:tx>
      <c:layout>
        <c:manualLayout>
          <c:xMode val="edge"/>
          <c:yMode val="edge"/>
          <c:x val="0.15492424242424244"/>
          <c:y val="4.563274782959822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3245187433194595E-2"/>
          <c:y val="0.19842662589136401"/>
          <c:w val="0.89838292256244001"/>
          <c:h val="0.5995360366379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 Arizonans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Sheet1!$B$2:$B$7</c:f>
              <c:numCache>
                <c:formatCode>0.0%</c:formatCode>
                <c:ptCount val="6"/>
                <c:pt idx="0">
                  <c:v>0.19900000000000001</c:v>
                </c:pt>
                <c:pt idx="1">
                  <c:v>0.188</c:v>
                </c:pt>
                <c:pt idx="2">
                  <c:v>0.20499999999999999</c:v>
                </c:pt>
                <c:pt idx="3">
                  <c:v>0.14399999999999999</c:v>
                </c:pt>
                <c:pt idx="4">
                  <c:v>0.14099999999999999</c:v>
                </c:pt>
                <c:pt idx="5">
                  <c:v>0.125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On Food Assistance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7.575757575757576E-3"/>
                  <c:y val="1.87233999596204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Sheet1!$C$2:$C$7</c:f>
              <c:numCache>
                <c:formatCode>0.0%</c:formatCode>
                <c:ptCount val="6"/>
                <c:pt idx="0">
                  <c:v>0.36899999999999999</c:v>
                </c:pt>
                <c:pt idx="1">
                  <c:v>0.29199999999999998</c:v>
                </c:pt>
                <c:pt idx="2">
                  <c:v>0.36799999999999999</c:v>
                </c:pt>
                <c:pt idx="3">
                  <c:v>0.221</c:v>
                </c:pt>
                <c:pt idx="4">
                  <c:v>0.28399999999999997</c:v>
                </c:pt>
                <c:pt idx="5">
                  <c:v>0.193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44119040"/>
        <c:axId val="244120576"/>
      </c:barChart>
      <c:catAx>
        <c:axId val="244119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244120576"/>
        <c:crosses val="autoZero"/>
        <c:auto val="1"/>
        <c:lblAlgn val="ctr"/>
        <c:lblOffset val="100"/>
        <c:noMultiLvlLbl val="0"/>
      </c:catAx>
      <c:valAx>
        <c:axId val="244120576"/>
        <c:scaling>
          <c:orientation val="minMax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crossAx val="24411904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1786919492206301"/>
          <c:y val="0.89402458356071801"/>
          <c:w val="0.80961308407877597"/>
          <c:h val="7.9572776175255294E-2"/>
        </c:manualLayout>
      </c:layout>
      <c:overlay val="0"/>
      <c:txPr>
        <a:bodyPr/>
        <a:lstStyle/>
        <a:p>
          <a:pPr>
            <a:defRPr sz="20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en-US" sz="2800" dirty="0" smtClean="0"/>
              <a:t>Couldn't </a:t>
            </a:r>
            <a:r>
              <a:rPr lang="en-US" sz="2800" dirty="0"/>
              <a:t>see Doctor because of Cost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3181301530505394E-2"/>
          <c:y val="0.22643665748376099"/>
          <c:w val="0.89847155498933795"/>
          <c:h val="0.566796330207775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 Arizonans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Sheet1!$B$2:$B$7</c:f>
              <c:numCache>
                <c:formatCode>0.0%</c:formatCode>
                <c:ptCount val="6"/>
                <c:pt idx="0">
                  <c:v>0.19800000000000001</c:v>
                </c:pt>
                <c:pt idx="1">
                  <c:v>0.186</c:v>
                </c:pt>
                <c:pt idx="2">
                  <c:v>0.17</c:v>
                </c:pt>
                <c:pt idx="3">
                  <c:v>0.155</c:v>
                </c:pt>
                <c:pt idx="4">
                  <c:v>0.153</c:v>
                </c:pt>
                <c:pt idx="5">
                  <c:v>0.13600000000000001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On Food Assistance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2.722977809591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2.020202020202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</c:numCache>
            </c:numRef>
          </c:cat>
          <c:val>
            <c:numRef>
              <c:f>Sheet1!$C$2:$C$7</c:f>
              <c:numCache>
                <c:formatCode>0.0%</c:formatCode>
                <c:ptCount val="6"/>
                <c:pt idx="0">
                  <c:v>0.36499999999999999</c:v>
                </c:pt>
                <c:pt idx="1">
                  <c:v>0.29699999999999999</c:v>
                </c:pt>
                <c:pt idx="2">
                  <c:v>0.36099999999999999</c:v>
                </c:pt>
                <c:pt idx="3">
                  <c:v>0.28100000000000003</c:v>
                </c:pt>
                <c:pt idx="4">
                  <c:v>0.28199999999999997</c:v>
                </c:pt>
                <c:pt idx="5">
                  <c:v>0.216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44163712"/>
        <c:axId val="244165248"/>
      </c:barChart>
      <c:catAx>
        <c:axId val="244163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244165248"/>
        <c:crosses val="autoZero"/>
        <c:auto val="1"/>
        <c:lblAlgn val="ctr"/>
        <c:lblOffset val="100"/>
        <c:noMultiLvlLbl val="0"/>
      </c:catAx>
      <c:valAx>
        <c:axId val="244165248"/>
        <c:scaling>
          <c:orientation val="minMax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crossAx val="24416371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2871847540796499"/>
          <c:y val="0.89402458356071801"/>
          <c:w val="0.79161509493587501"/>
          <c:h val="7.9572776175255294E-2"/>
        </c:manualLayout>
      </c:layout>
      <c:overlay val="0"/>
      <c:txPr>
        <a:bodyPr/>
        <a:lstStyle/>
        <a:p>
          <a:pPr>
            <a:defRPr sz="18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 dirty="0" smtClean="0"/>
              <a:t>General Health 2011 - 2016 </a:t>
            </a:r>
          </a:p>
          <a:p>
            <a:pPr>
              <a:defRPr sz="2400"/>
            </a:pPr>
            <a:r>
              <a:rPr lang="en-US" sz="2400" dirty="0" smtClean="0"/>
              <a:t>All </a:t>
            </a:r>
            <a:r>
              <a:rPr lang="en-US" sz="2400" dirty="0"/>
              <a:t>Arizonan </a:t>
            </a:r>
            <a:r>
              <a:rPr lang="en-US" sz="2400" dirty="0" smtClean="0"/>
              <a:t>Adults </a:t>
            </a:r>
            <a:r>
              <a:rPr lang="en-US" sz="2400" dirty="0"/>
              <a:t>and </a:t>
            </a:r>
            <a:endParaRPr lang="en-US" sz="2400" dirty="0" smtClean="0"/>
          </a:p>
          <a:p>
            <a:pPr>
              <a:defRPr sz="2400"/>
            </a:pPr>
            <a:r>
              <a:rPr lang="en-US" sz="2400" dirty="0" smtClean="0"/>
              <a:t>Adults </a:t>
            </a:r>
            <a:r>
              <a:rPr lang="en-US" sz="2400" dirty="0"/>
              <a:t>in </a:t>
            </a:r>
            <a:r>
              <a:rPr lang="en-US" sz="2400" dirty="0" smtClean="0"/>
              <a:t>Households Receiving </a:t>
            </a:r>
            <a:r>
              <a:rPr lang="en-US" sz="2400" dirty="0"/>
              <a:t>Food Assistance 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5.6852564691343595E-2"/>
          <c:y val="0.32056550422361207"/>
          <c:w val="0.93165569076592691"/>
          <c:h val="0.4533079531764852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Excellent</c:v>
                </c:pt>
              </c:strCache>
            </c:strRef>
          </c:tx>
          <c:spPr>
            <a:solidFill>
              <a:srgbClr val="647D33"/>
            </a:solidFill>
          </c:spPr>
          <c:invertIfNegative val="0"/>
          <c:dLbls>
            <c:txPr>
              <a:bodyPr/>
              <a:lstStyle/>
              <a:p>
                <a:pPr>
                  <a:defRPr sz="1400" b="1"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Sheet1!$A$3:$A$15</c:f>
              <c:numCache>
                <c:formatCode>General</c:formatCode>
                <c:ptCount val="1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Sheet1!$B$3:$B$15</c:f>
              <c:numCache>
                <c:formatCode>0.0%</c:formatCode>
                <c:ptCount val="13"/>
                <c:pt idx="0">
                  <c:v>0.19500000000000001</c:v>
                </c:pt>
                <c:pt idx="1">
                  <c:v>0.19900000000000001</c:v>
                </c:pt>
                <c:pt idx="2">
                  <c:v>0.19800000000000001</c:v>
                </c:pt>
                <c:pt idx="3">
                  <c:v>0.192</c:v>
                </c:pt>
                <c:pt idx="4">
                  <c:v>0.20399999999999999</c:v>
                </c:pt>
                <c:pt idx="5">
                  <c:v>0.19500000000000001</c:v>
                </c:pt>
                <c:pt idx="7">
                  <c:v>0.11799999999999999</c:v>
                </c:pt>
                <c:pt idx="8">
                  <c:v>0.13800000000000001</c:v>
                </c:pt>
                <c:pt idx="9">
                  <c:v>0.107</c:v>
                </c:pt>
                <c:pt idx="10">
                  <c:v>0.2</c:v>
                </c:pt>
                <c:pt idx="11">
                  <c:v>0.13700000000000001</c:v>
                </c:pt>
                <c:pt idx="12">
                  <c:v>0.2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Very Good</c:v>
                </c:pt>
              </c:strCache>
            </c:strRef>
          </c:tx>
          <c:spPr>
            <a:solidFill>
              <a:srgbClr val="BBD18F"/>
            </a:solidFill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Sheet1!$A$3:$A$15</c:f>
              <c:numCache>
                <c:formatCode>General</c:formatCode>
                <c:ptCount val="1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Sheet1!$C$3:$C$15</c:f>
              <c:numCache>
                <c:formatCode>0.0%</c:formatCode>
                <c:ptCount val="13"/>
                <c:pt idx="0">
                  <c:v>0.307</c:v>
                </c:pt>
                <c:pt idx="1">
                  <c:v>0.30199999999999999</c:v>
                </c:pt>
                <c:pt idx="2">
                  <c:v>0.33</c:v>
                </c:pt>
                <c:pt idx="3">
                  <c:v>0.314</c:v>
                </c:pt>
                <c:pt idx="4">
                  <c:v>0.30399999999999999</c:v>
                </c:pt>
                <c:pt idx="5">
                  <c:v>0.318</c:v>
                </c:pt>
                <c:pt idx="7">
                  <c:v>0.19400000000000001</c:v>
                </c:pt>
                <c:pt idx="8">
                  <c:v>0.222</c:v>
                </c:pt>
                <c:pt idx="9">
                  <c:v>0.27300000000000002</c:v>
                </c:pt>
                <c:pt idx="10">
                  <c:v>0.30299999999999999</c:v>
                </c:pt>
                <c:pt idx="11">
                  <c:v>0.26800000000000002</c:v>
                </c:pt>
                <c:pt idx="12">
                  <c:v>0.222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Good</c:v>
                </c:pt>
              </c:strCache>
            </c:strRef>
          </c:tx>
          <c:spPr>
            <a:solidFill>
              <a:srgbClr val="FFFF99"/>
            </a:solidFill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Sheet1!$A$3:$A$15</c:f>
              <c:numCache>
                <c:formatCode>General</c:formatCode>
                <c:ptCount val="1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Sheet1!$D$3:$D$15</c:f>
              <c:numCache>
                <c:formatCode>0.0%</c:formatCode>
                <c:ptCount val="13"/>
                <c:pt idx="0">
                  <c:v>0.317</c:v>
                </c:pt>
                <c:pt idx="1">
                  <c:v>0.32500000000000001</c:v>
                </c:pt>
                <c:pt idx="2">
                  <c:v>0.30499999999999999</c:v>
                </c:pt>
                <c:pt idx="3">
                  <c:v>0.30399999999999999</c:v>
                </c:pt>
                <c:pt idx="4">
                  <c:v>0.30399999999999999</c:v>
                </c:pt>
                <c:pt idx="5">
                  <c:v>0.30099999999999999</c:v>
                </c:pt>
                <c:pt idx="7">
                  <c:v>0.35099999999999998</c:v>
                </c:pt>
                <c:pt idx="8">
                  <c:v>0.35</c:v>
                </c:pt>
                <c:pt idx="9">
                  <c:v>0.33300000000000002</c:v>
                </c:pt>
                <c:pt idx="10">
                  <c:v>0.312</c:v>
                </c:pt>
                <c:pt idx="11">
                  <c:v>0.33100000000000002</c:v>
                </c:pt>
                <c:pt idx="12">
                  <c:v>0.28499999999999998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Fair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Sheet1!$A$3:$A$15</c:f>
              <c:numCache>
                <c:formatCode>General</c:formatCode>
                <c:ptCount val="1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Sheet1!$E$3:$E$15</c:f>
              <c:numCache>
                <c:formatCode>0.0%</c:formatCode>
                <c:ptCount val="13"/>
                <c:pt idx="0">
                  <c:v>0.125</c:v>
                </c:pt>
                <c:pt idx="1">
                  <c:v>0.125</c:v>
                </c:pt>
                <c:pt idx="2">
                  <c:v>0.123</c:v>
                </c:pt>
                <c:pt idx="3">
                  <c:v>0.14599999999999999</c:v>
                </c:pt>
                <c:pt idx="4">
                  <c:v>0.14299999999999999</c:v>
                </c:pt>
                <c:pt idx="5">
                  <c:v>0.13300000000000001</c:v>
                </c:pt>
                <c:pt idx="7">
                  <c:v>0.222</c:v>
                </c:pt>
                <c:pt idx="8">
                  <c:v>0.20699999999999999</c:v>
                </c:pt>
                <c:pt idx="9">
                  <c:v>0.20799999999999999</c:v>
                </c:pt>
                <c:pt idx="10">
                  <c:v>0.14299999999999999</c:v>
                </c:pt>
                <c:pt idx="11">
                  <c:v>0.219</c:v>
                </c:pt>
                <c:pt idx="12">
                  <c:v>0.22900000000000001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Poor</c:v>
                </c:pt>
              </c:strCache>
            </c:strRef>
          </c:tx>
          <c:spPr>
            <a:solidFill>
              <a:srgbClr val="FF0000">
                <a:alpha val="82000"/>
              </a:srgbClr>
            </a:solidFill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Sheet1!$A$3:$A$15</c:f>
              <c:numCache>
                <c:formatCode>General</c:formatCode>
                <c:ptCount val="1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Sheet1!$F$3:$F$15</c:f>
              <c:numCache>
                <c:formatCode>0.0%</c:formatCode>
                <c:ptCount val="13"/>
                <c:pt idx="0">
                  <c:v>5.7000000000000002E-2</c:v>
                </c:pt>
                <c:pt idx="1">
                  <c:v>4.9000000000000002E-2</c:v>
                </c:pt>
                <c:pt idx="2">
                  <c:v>4.3999999999999997E-2</c:v>
                </c:pt>
                <c:pt idx="3">
                  <c:v>4.4999999999999998E-2</c:v>
                </c:pt>
                <c:pt idx="4">
                  <c:v>4.4999999999999998E-2</c:v>
                </c:pt>
                <c:pt idx="5">
                  <c:v>5.1999999999999998E-2</c:v>
                </c:pt>
                <c:pt idx="7">
                  <c:v>0.11600000000000001</c:v>
                </c:pt>
                <c:pt idx="8">
                  <c:v>8.3000000000000004E-2</c:v>
                </c:pt>
                <c:pt idx="9">
                  <c:v>0.08</c:v>
                </c:pt>
                <c:pt idx="10">
                  <c:v>4.2000000000000003E-2</c:v>
                </c:pt>
                <c:pt idx="11">
                  <c:v>4.4999999999999998E-2</c:v>
                </c:pt>
                <c:pt idx="12">
                  <c:v>6.4000000000000001E-2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1"/>
        <c:overlap val="100"/>
        <c:axId val="244412416"/>
        <c:axId val="244413952"/>
      </c:barChart>
      <c:catAx>
        <c:axId val="244412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244413952"/>
        <c:crosses val="autoZero"/>
        <c:auto val="1"/>
        <c:lblAlgn val="ctr"/>
        <c:lblOffset val="100"/>
        <c:noMultiLvlLbl val="0"/>
      </c:catAx>
      <c:valAx>
        <c:axId val="244413952"/>
        <c:scaling>
          <c:orientation val="minMax"/>
          <c:max val="1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244412416"/>
        <c:crosses val="autoZero"/>
        <c:crossBetween val="between"/>
        <c:majorUnit val="0.2"/>
      </c:valAx>
    </c:plotArea>
    <c:legend>
      <c:legendPos val="t"/>
      <c:layout>
        <c:manualLayout>
          <c:xMode val="edge"/>
          <c:yMode val="edge"/>
          <c:x val="0.19717597232164163"/>
          <c:y val="0.20225062457026863"/>
          <c:w val="0.6905108565974708"/>
          <c:h val="7.9050987479024143E-2"/>
        </c:manualLayout>
      </c:layout>
      <c:overlay val="0"/>
      <c:txPr>
        <a:bodyPr/>
        <a:lstStyle/>
        <a:p>
          <a:pPr>
            <a:defRPr sz="20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 dirty="0" smtClean="0"/>
              <a:t>Limited </a:t>
            </a:r>
            <a:r>
              <a:rPr lang="en-US" sz="2400" dirty="0"/>
              <a:t>Physical Activity due to a Health</a:t>
            </a:r>
            <a:r>
              <a:rPr lang="en-US" sz="2400" baseline="0" dirty="0"/>
              <a:t> Problem</a:t>
            </a:r>
            <a:endParaRPr lang="en-US" sz="2400" dirty="0"/>
          </a:p>
        </c:rich>
      </c:tx>
      <c:layout>
        <c:manualLayout>
          <c:xMode val="edge"/>
          <c:yMode val="edge"/>
          <c:x val="0.112170420557895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62575434716877E-2"/>
          <c:y val="0.17589903632120199"/>
          <c:w val="0.89420371533312903"/>
          <c:h val="0.604629075848670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 Arizonans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0.0%</c:formatCode>
                <c:ptCount val="5"/>
                <c:pt idx="0">
                  <c:v>0.21099999999999999</c:v>
                </c:pt>
                <c:pt idx="1">
                  <c:v>0.249</c:v>
                </c:pt>
                <c:pt idx="2">
                  <c:v>0.19600000000000001</c:v>
                </c:pt>
                <c:pt idx="3">
                  <c:v>0.216</c:v>
                </c:pt>
                <c:pt idx="4">
                  <c:v>0.20599999999999999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On Food Assistance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1.9393939393939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7439680505053147E-7"/>
                  <c:y val="1.73188138716702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0.0%</c:formatCode>
                <c:ptCount val="5"/>
                <c:pt idx="0">
                  <c:v>0.26600000000000001</c:v>
                </c:pt>
                <c:pt idx="1">
                  <c:v>0.28100000000000003</c:v>
                </c:pt>
                <c:pt idx="2">
                  <c:v>0.255</c:v>
                </c:pt>
                <c:pt idx="3">
                  <c:v>0.26900000000000002</c:v>
                </c:pt>
                <c:pt idx="4">
                  <c:v>0.17699999999999999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44483968"/>
        <c:axId val="244485504"/>
      </c:barChart>
      <c:catAx>
        <c:axId val="24448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244485504"/>
        <c:crosses val="autoZero"/>
        <c:auto val="1"/>
        <c:lblAlgn val="ctr"/>
        <c:lblOffset val="100"/>
        <c:noMultiLvlLbl val="0"/>
      </c:catAx>
      <c:valAx>
        <c:axId val="244485504"/>
        <c:scaling>
          <c:orientation val="minMax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244483968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800" b="1" baseline="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800" b="1" baseline="0"/>
            </a:pPr>
            <a:endParaRPr lang="en-US"/>
          </a:p>
        </c:txPr>
      </c:legendEntry>
      <c:layout>
        <c:manualLayout>
          <c:xMode val="edge"/>
          <c:yMode val="edge"/>
          <c:x val="0.19407713547160679"/>
          <c:y val="0.87430404532766737"/>
          <c:w val="0.60164419002589797"/>
          <c:h val="0.114693965652923"/>
        </c:manualLayout>
      </c:layout>
      <c:overlay val="0"/>
      <c:txPr>
        <a:bodyPr/>
        <a:lstStyle/>
        <a:p>
          <a:pPr>
            <a:defRPr sz="1800" b="1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0.60682</cdr:x>
      <cdr:y>0.85567</cdr:y>
    </cdr:from>
    <cdr:to>
      <cdr:x>0.95887</cdr:x>
      <cdr:y>0.9509</cdr:y>
    </cdr:to>
    <cdr:sp macro="" textlink="">
      <cdr:nvSpPr>
        <cdr:cNvPr id="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86350" y="5476991"/>
          <a:ext cx="2950875" cy="609549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noAutofit/>
        </a:bodyPr>
        <a:lstStyle xmlns:a="http://schemas.openxmlformats.org/drawingml/2006/main"/>
        <a:p xmlns:a="http://schemas.openxmlformats.org/drawingml/2006/main">
          <a:r>
            <a:rPr lang="en-US" sz="2400" b="1" dirty="0"/>
            <a:t>On Food Assistance</a:t>
          </a:r>
        </a:p>
      </cdr:txBody>
    </cdr:sp>
  </cdr:relSizeAnchor>
  <cdr:relSizeAnchor xmlns:cdr="http://schemas.openxmlformats.org/drawingml/2006/chartDrawing">
    <cdr:from>
      <cdr:x>0.18786</cdr:x>
      <cdr:y>0.86681</cdr:y>
    </cdr:from>
    <cdr:to>
      <cdr:x>0.37877</cdr:x>
      <cdr:y>0.96204</cdr:y>
    </cdr:to>
    <cdr:sp macro="" textlink="">
      <cdr:nvSpPr>
        <cdr:cNvPr id="3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74629" y="5548269"/>
          <a:ext cx="1600200" cy="609548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400" b="1" dirty="0" smtClean="0"/>
            <a:t>All</a:t>
          </a:r>
          <a:r>
            <a:rPr lang="en-US" sz="2000" b="1" dirty="0" smtClean="0"/>
            <a:t> </a:t>
          </a:r>
          <a:r>
            <a:rPr lang="en-US" sz="2400" b="1" dirty="0" smtClean="0"/>
            <a:t>Adults</a:t>
          </a:r>
          <a:endParaRPr lang="en-US" sz="24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0.61864</cdr:x>
      <cdr:y>0.88608</cdr:y>
    </cdr:from>
    <cdr:to>
      <cdr:x>0.94757</cdr:x>
      <cdr:y>0.97704</cdr:y>
    </cdr:to>
    <cdr:sp macro="" textlink="">
      <cdr:nvSpPr>
        <cdr:cNvPr id="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562600" y="5334000"/>
          <a:ext cx="2957563" cy="547561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noAutofit/>
        </a:bodyPr>
        <a:lstStyle xmlns:a="http://schemas.openxmlformats.org/drawingml/2006/main"/>
        <a:p xmlns:a="http://schemas.openxmlformats.org/drawingml/2006/main">
          <a:r>
            <a:rPr lang="en-US" sz="2400" b="1" dirty="0"/>
            <a:t>On Food Assistance</a:t>
          </a:r>
        </a:p>
      </cdr:txBody>
    </cdr:sp>
  </cdr:relSizeAnchor>
  <cdr:relSizeAnchor xmlns:cdr="http://schemas.openxmlformats.org/drawingml/2006/chartDrawing">
    <cdr:from>
      <cdr:x>0.16379</cdr:x>
      <cdr:y>0.88608</cdr:y>
    </cdr:from>
    <cdr:to>
      <cdr:x>0.44033</cdr:x>
      <cdr:y>0.97704</cdr:y>
    </cdr:to>
    <cdr:sp macro="" textlink="">
      <cdr:nvSpPr>
        <cdr:cNvPr id="3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72734" y="5334024"/>
          <a:ext cx="2486537" cy="547561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400" b="1" dirty="0" smtClean="0"/>
            <a:t>All Adults</a:t>
          </a:r>
          <a:endParaRPr lang="en-US" sz="24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0.49316</cdr:x>
      <cdr:y>0.84</cdr:y>
    </cdr:from>
    <cdr:to>
      <cdr:x>0.67544</cdr:x>
      <cdr:y>0.90909</cdr:y>
    </cdr:to>
    <cdr:sp macro="" textlink="">
      <cdr:nvSpPr>
        <cdr:cNvPr id="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283982" y="4224528"/>
          <a:ext cx="1583418" cy="347472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noAutofit/>
        </a:bodyPr>
        <a:lstStyle xmlns:a="http://schemas.openxmlformats.org/drawingml/2006/main"/>
        <a:p xmlns:a="http://schemas.openxmlformats.org/drawingml/2006/main">
          <a:r>
            <a:rPr lang="en-US" sz="2400" b="1" dirty="0"/>
            <a:t>Females</a:t>
          </a:r>
        </a:p>
      </cdr:txBody>
    </cdr:sp>
  </cdr:relSizeAnchor>
  <cdr:relSizeAnchor xmlns:cdr="http://schemas.openxmlformats.org/drawingml/2006/chartDrawing">
    <cdr:from>
      <cdr:x>0.81992</cdr:x>
      <cdr:y>0.855</cdr:y>
    </cdr:from>
    <cdr:to>
      <cdr:x>0.96491</cdr:x>
      <cdr:y>0.92424</cdr:y>
    </cdr:to>
    <cdr:sp macro="" textlink="">
      <cdr:nvSpPr>
        <cdr:cNvPr id="3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122480" y="4299966"/>
          <a:ext cx="1259520" cy="348234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noAutofit/>
        </a:bodyPr>
        <a:lstStyle xmlns:a="http://schemas.openxmlformats.org/drawingml/2006/main"/>
        <a:p xmlns:a="http://schemas.openxmlformats.org/drawingml/2006/main">
          <a:r>
            <a:rPr lang="en-US" sz="2400" b="1" dirty="0"/>
            <a:t>Total</a:t>
          </a:r>
        </a:p>
      </cdr:txBody>
    </cdr:sp>
  </cdr:relSizeAnchor>
  <cdr:relSizeAnchor xmlns:cdr="http://schemas.openxmlformats.org/drawingml/2006/chartDrawing">
    <cdr:from>
      <cdr:x>0.22807</cdr:x>
      <cdr:y>0.83333</cdr:y>
    </cdr:from>
    <cdr:to>
      <cdr:x>0.39474</cdr:x>
      <cdr:y>0.90909</cdr:y>
    </cdr:to>
    <cdr:sp macro="" textlink="">
      <cdr:nvSpPr>
        <cdr:cNvPr id="4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81200" y="4191000"/>
          <a:ext cx="1447800" cy="381000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400" b="1" dirty="0"/>
            <a:t>M</a:t>
          </a:r>
          <a:r>
            <a:rPr lang="en-US" sz="2400" b="1" dirty="0" smtClean="0"/>
            <a:t>ales</a:t>
          </a:r>
          <a:endParaRPr lang="en-US" sz="24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0.6087</cdr:x>
      <cdr:y>0.84181</cdr:y>
    </cdr:from>
    <cdr:to>
      <cdr:x>0.92941</cdr:x>
      <cdr:y>0.92514</cdr:y>
    </cdr:to>
    <cdr:sp macro="" textlink="">
      <cdr:nvSpPr>
        <cdr:cNvPr id="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34001" y="4682652"/>
          <a:ext cx="2810420" cy="463532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noAutofit/>
        </a:bodyPr>
        <a:lstStyle xmlns:a="http://schemas.openxmlformats.org/drawingml/2006/main"/>
        <a:p xmlns:a="http://schemas.openxmlformats.org/drawingml/2006/main">
          <a:r>
            <a:rPr lang="en-US" sz="2400" b="1" dirty="0"/>
            <a:t>On Food Assistance</a:t>
          </a:r>
        </a:p>
      </cdr:txBody>
    </cdr:sp>
  </cdr:relSizeAnchor>
  <cdr:relSizeAnchor xmlns:cdr="http://schemas.openxmlformats.org/drawingml/2006/chartDrawing">
    <cdr:from>
      <cdr:x>0.11111</cdr:x>
      <cdr:y>0.85865</cdr:y>
    </cdr:from>
    <cdr:to>
      <cdr:x>0.35533</cdr:x>
      <cdr:y>0.94198</cdr:y>
    </cdr:to>
    <cdr:sp macro="" textlink="">
      <cdr:nvSpPr>
        <cdr:cNvPr id="3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14400" y="3886200"/>
          <a:ext cx="2009833" cy="377149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400" b="1" dirty="0" smtClean="0"/>
            <a:t>Arizona Adults</a:t>
          </a:r>
          <a:endParaRPr lang="en-US" sz="24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D5925E-6457-4EFA-A9DE-65CA6E27DC88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1AE0A7-DF5A-495F-B33F-580EB6E8C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158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0EEA2F-69AD-4431-AE87-FDD358951C7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9246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0EEA2F-69AD-4431-AE87-FDD358951C7A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9206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0EEA2F-69AD-4431-AE87-FDD358951C7A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5859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7301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 smtClean="0"/>
              <a:t>Graph From page</a:t>
            </a:r>
            <a:r>
              <a:rPr lang="en-US" baseline="0" dirty="0" smtClean="0"/>
              <a:t> 21 of AzNN Needs Assessment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0EEA2F-69AD-4431-AE87-FDD358951C7A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8575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0EEA2F-69AD-4431-AE87-FDD358951C7A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334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0EEA2F-69AD-4431-AE87-FDD358951C7A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1580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50"/>
            <a:r>
              <a:rPr lang="en-US" dirty="0" smtClean="0"/>
              <a:t>Graph From page</a:t>
            </a:r>
            <a:r>
              <a:rPr lang="en-US" baseline="0" dirty="0" smtClean="0"/>
              <a:t> 31 of AzNN Needs Assessment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80734-8666-4C1E-B0D2-75B1E4F882A0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0645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50"/>
            <a:r>
              <a:rPr lang="en-US" dirty="0" smtClean="0"/>
              <a:t>From page</a:t>
            </a:r>
            <a:r>
              <a:rPr lang="en-US" baseline="0" dirty="0" smtClean="0"/>
              <a:t> 32 of AzNN Needs Assessment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80734-8666-4C1E-B0D2-75B1E4F882A0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6423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50"/>
            <a:r>
              <a:rPr lang="en-US" dirty="0" smtClean="0"/>
              <a:t>Graph From page</a:t>
            </a:r>
            <a:r>
              <a:rPr lang="en-US" baseline="0" dirty="0" smtClean="0"/>
              <a:t> 33 of AzNN Needs Assessment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80734-8666-4C1E-B0D2-75B1E4F882A0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5649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0EEA2F-69AD-4431-AE87-FDD358951C7A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0EEA2F-69AD-4431-AE87-FDD358951C7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0EEA2F-69AD-4431-AE87-FDD358951C7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924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0EEA2F-69AD-4431-AE87-FDD358951C7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3774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0EEA2F-69AD-4431-AE87-FDD358951C7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0EEA2F-69AD-4431-AE87-FDD358951C7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0EEA2F-69AD-4431-AE87-FDD358951C7A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3601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7301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0EEA2F-69AD-4431-AE87-FDD358951C7A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632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0EEA2F-69AD-4431-AE87-FDD358951C7A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920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338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572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1557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447" y="1477096"/>
            <a:ext cx="488469" cy="73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611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4683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15962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18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700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299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3009899" y="4114800"/>
            <a:ext cx="3276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300" dirty="0" smtClean="0">
                <a:solidFill>
                  <a:srgbClr val="00A1DF"/>
                </a:solidFill>
                <a:latin typeface="Avenir Black" panose="020B0803020203020204" pitchFamily="34" charset="0"/>
              </a:rPr>
              <a:t>AZHealthZone.org</a:t>
            </a:r>
            <a:endParaRPr lang="en-US" spc="300" dirty="0">
              <a:solidFill>
                <a:srgbClr val="00A1DF"/>
              </a:solidFill>
              <a:latin typeface="Avenir Black" panose="020B0803020203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699" y="304798"/>
            <a:ext cx="2438400" cy="3151405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2209800" y="3568262"/>
            <a:ext cx="4876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600" dirty="0" smtClean="0">
                <a:solidFill>
                  <a:srgbClr val="00A1DF"/>
                </a:solidFill>
                <a:latin typeface="Avenir Black" panose="020B0803020203020204" pitchFamily="34" charset="0"/>
              </a:rPr>
              <a:t>HEALTHY</a:t>
            </a:r>
            <a:r>
              <a:rPr lang="en-US" spc="600" baseline="0" dirty="0" smtClean="0">
                <a:solidFill>
                  <a:srgbClr val="00A1DF"/>
                </a:solidFill>
                <a:latin typeface="Avenir Black" panose="020B0803020203020204" pitchFamily="34" charset="0"/>
              </a:rPr>
              <a:t> STARTS HERE</a:t>
            </a:r>
            <a:endParaRPr lang="en-US" spc="600" dirty="0">
              <a:solidFill>
                <a:srgbClr val="00A1DF"/>
              </a:solidFill>
              <a:latin typeface="Avenir Black" panose="020B08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97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4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5638800"/>
            <a:ext cx="855440" cy="110557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flipV="1">
            <a:off x="461682" y="6127938"/>
            <a:ext cx="7463118" cy="45719"/>
          </a:xfrm>
          <a:prstGeom prst="rect">
            <a:avLst/>
          </a:prstGeom>
          <a:solidFill>
            <a:srgbClr val="00A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251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2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2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2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April 5, 2018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Joan.Agostinelli@azdhs.gov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1470025"/>
          </a:xfrm>
        </p:spPr>
        <p:txBody>
          <a:bodyPr/>
          <a:lstStyle/>
          <a:p>
            <a:r>
              <a:rPr lang="en-US" dirty="0" smtClean="0"/>
              <a:t>AZ Health Zones</a:t>
            </a:r>
            <a:br>
              <a:rPr lang="en-US" dirty="0" smtClean="0"/>
            </a:br>
            <a:r>
              <a:rPr lang="en-US" dirty="0" smtClean="0"/>
              <a:t>Needs 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18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0600"/>
            <a:ext cx="8229600" cy="884238"/>
          </a:xfrm>
        </p:spPr>
        <p:txBody>
          <a:bodyPr anchor="t"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Unemployment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057400"/>
            <a:ext cx="6934200" cy="3429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Historic low in 2007 of 3.6% in Arizona.</a:t>
            </a:r>
          </a:p>
          <a:p>
            <a:pPr eaLnBrk="1" hangingPunct="1"/>
            <a:r>
              <a:rPr lang="en-US" dirty="0" smtClean="0">
                <a:ea typeface="ＭＳ Ｐゴシック" pitchFamily="34" charset="-128"/>
              </a:rPr>
              <a:t>Climbed to over 10% by end of 2010.</a:t>
            </a:r>
          </a:p>
          <a:p>
            <a:pPr eaLnBrk="1" hangingPunct="1"/>
            <a:r>
              <a:rPr lang="en-US" dirty="0" smtClean="0">
                <a:ea typeface="ＭＳ Ｐゴシック" pitchFamily="34" charset="-128"/>
              </a:rPr>
              <a:t>By November 2013 – 7.8%</a:t>
            </a:r>
          </a:p>
          <a:p>
            <a:pPr eaLnBrk="1" hangingPunct="1"/>
            <a:r>
              <a:rPr lang="en-US" dirty="0" smtClean="0">
                <a:ea typeface="ＭＳ Ｐゴシック" pitchFamily="34" charset="-128"/>
              </a:rPr>
              <a:t>By December 2017 – 4.5%</a:t>
            </a:r>
          </a:p>
        </p:txBody>
      </p:sp>
    </p:spTree>
    <p:extLst>
      <p:ext uri="{BB962C8B-B14F-4D97-AF65-F5344CB8AC3E}">
        <p14:creationId xmlns:p14="http://schemas.microsoft.com/office/powerpoint/2010/main" val="357596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0132834"/>
              </p:ext>
            </p:extLst>
          </p:nvPr>
        </p:nvGraphicFramePr>
        <p:xfrm>
          <a:off x="76200" y="228600"/>
          <a:ext cx="8534400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116811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529499"/>
              </p:ext>
            </p:extLst>
          </p:nvPr>
        </p:nvGraphicFramePr>
        <p:xfrm>
          <a:off x="1295400" y="1447800"/>
          <a:ext cx="6553200" cy="5029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2133600"/>
                <a:gridCol w="2438400"/>
              </a:tblGrid>
              <a:tr h="48950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Persons in family</a:t>
                      </a:r>
                    </a:p>
                  </a:txBody>
                  <a:tcPr marL="19050" marR="19050" marT="19050" marB="19050" anchor="b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Poverty guideline</a:t>
                      </a:r>
                    </a:p>
                  </a:txBody>
                  <a:tcPr marL="19050" marR="19050" marT="19050" marB="19050" anchor="b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185% of poverty</a:t>
                      </a:r>
                      <a:endParaRPr lang="en-US" dirty="0"/>
                    </a:p>
                  </a:txBody>
                  <a:tcPr marL="19050" marR="19050" marT="19050" marB="19050" anchor="b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48950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1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$12,140</a:t>
                      </a:r>
                      <a:endParaRPr lang="en-US" sz="2000" b="1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$22,459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8950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2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16,460</a:t>
                      </a:r>
                      <a:endParaRPr lang="en-US" sz="2000" b="1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30,451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8950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3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20,780</a:t>
                      </a:r>
                      <a:endParaRPr lang="en-US" sz="2000" b="1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38,443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8950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4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25,100</a:t>
                      </a:r>
                      <a:endParaRPr lang="en-US" sz="2000" b="1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46,435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8950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5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29,420</a:t>
                      </a:r>
                      <a:endParaRPr lang="en-US" sz="2000" b="1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54,427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8950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6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33,740</a:t>
                      </a:r>
                      <a:endParaRPr lang="en-US" sz="2000" b="1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62,419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89509">
                <a:tc>
                  <a:txBody>
                    <a:bodyPr/>
                    <a:lstStyle/>
                    <a:p>
                      <a:pPr algn="ctr"/>
                      <a:r>
                        <a:rPr lang="en-US" sz="2000" b="1"/>
                        <a:t>7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38,060</a:t>
                      </a:r>
                      <a:endParaRPr lang="en-US" sz="2000" b="1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70,411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489509">
                <a:tc>
                  <a:txBody>
                    <a:bodyPr/>
                    <a:lstStyle/>
                    <a:p>
                      <a:pPr algn="ctr"/>
                      <a:r>
                        <a:rPr lang="en-US" sz="2000" b="1"/>
                        <a:t>8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42,380</a:t>
                      </a:r>
                      <a:endParaRPr lang="en-US" sz="2000" b="1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78,403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623621">
                <a:tc>
                  <a:txBody>
                    <a:bodyPr/>
                    <a:lstStyle/>
                    <a:p>
                      <a:pPr algn="l"/>
                      <a:r>
                        <a:rPr lang="en-US" sz="1600" b="1" baseline="0" dirty="0" smtClean="0">
                          <a:latin typeface="Arial" pitchFamily="34" charset="0"/>
                        </a:rPr>
                        <a:t>For each additional</a:t>
                      </a:r>
                      <a:endParaRPr lang="en-US" sz="1600" b="1" baseline="0" dirty="0">
                        <a:latin typeface="Arial" pitchFamily="34" charset="0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baseline="0" dirty="0" smtClean="0">
                          <a:latin typeface="Arial" pitchFamily="34" charset="0"/>
                        </a:rPr>
                        <a:t>+4,320</a:t>
                      </a:r>
                      <a:endParaRPr lang="en-US" sz="2000" b="1" baseline="0" dirty="0">
                        <a:latin typeface="Arial" pitchFamily="34" charset="0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 smtClean="0">
                          <a:latin typeface="Arial" pitchFamily="34" charset="0"/>
                        </a:rPr>
                        <a:t>7,992</a:t>
                      </a:r>
                      <a:endParaRPr lang="en-US" sz="2000" b="1" baseline="0" dirty="0">
                        <a:latin typeface="Arial" pitchFamily="34" charset="0"/>
                      </a:endParaRPr>
                    </a:p>
                  </a:txBody>
                  <a:tcPr marL="19050" marR="19050" marT="19050" marB="19050" anchor="ctr"/>
                </a:tc>
              </a:tr>
            </a:tbl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  <a:noFill/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Federal Poverty Guidelines</a:t>
            </a:r>
            <a:br>
              <a:rPr lang="en-US" sz="3600" b="1" dirty="0" smtClean="0"/>
            </a:br>
            <a:r>
              <a:rPr lang="en-US" sz="2800" b="1" dirty="0" smtClean="0"/>
              <a:t>2018 Contiguous U. S.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53258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 anchor="t"/>
          <a:lstStyle/>
          <a:p>
            <a:pPr eaLnBrk="1" hangingPunct="1"/>
            <a:r>
              <a:rPr lang="en-US" sz="3600" dirty="0" smtClean="0">
                <a:ea typeface="MS PGothic" pitchFamily="34" charset="-128"/>
              </a:rPr>
              <a:t> Arizona Resident Incomes 2016</a:t>
            </a:r>
            <a:br>
              <a:rPr lang="en-US" sz="3600" dirty="0" smtClean="0">
                <a:ea typeface="MS PGothic" pitchFamily="34" charset="-128"/>
              </a:rPr>
            </a:br>
            <a:r>
              <a:rPr lang="en-US" sz="2400" dirty="0" smtClean="0">
                <a:ea typeface="MS PGothic" pitchFamily="34" charset="-128"/>
              </a:rPr>
              <a:t>as a Percent of Federal Poverty Level</a:t>
            </a:r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652894917"/>
              </p:ext>
            </p:extLst>
          </p:nvPr>
        </p:nvGraphicFramePr>
        <p:xfrm>
          <a:off x="1143000" y="1219200"/>
          <a:ext cx="6858000" cy="4111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52400" y="5976565"/>
            <a:ext cx="27238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______</a:t>
            </a:r>
          </a:p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Source: U.S. Census PUMS, Arizona (2016).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000" y="5330234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16.5% live in poverty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One in three are eligible for SNAP-Ed (below 185% of FPL)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3916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7632437"/>
              </p:ext>
            </p:extLst>
          </p:nvPr>
        </p:nvGraphicFramePr>
        <p:xfrm>
          <a:off x="685800" y="1295400"/>
          <a:ext cx="8229600" cy="3505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09600" y="4990136"/>
            <a:ext cx="8153400" cy="533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24.0% of children under the age of 18 lived in poverty in 2016 </a:t>
            </a:r>
            <a:endParaRPr lang="en-US" sz="24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5562600"/>
            <a:ext cx="3288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______</a:t>
            </a:r>
          </a:p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Source: U.S. Census PUMS, Arizona (2012 and 2016).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900" y="533400"/>
            <a:ext cx="8763000" cy="762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Arizona Poverty Rates by Age Group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65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43000"/>
            <a:ext cx="8229600" cy="884238"/>
          </a:xfrm>
        </p:spPr>
        <p:txBody>
          <a:bodyPr anchor="t">
            <a:normAutofit fontScale="90000"/>
          </a:bodyPr>
          <a:lstStyle/>
          <a:p>
            <a:pPr eaLnBrk="1" hangingPunct="1"/>
            <a:r>
              <a:rPr lang="en-US" sz="4000" dirty="0" smtClean="0">
                <a:ea typeface="ＭＳ Ｐゴシック" pitchFamily="34" charset="-128"/>
              </a:rPr>
              <a:t>Among Those on Food Assistance</a:t>
            </a:r>
            <a:br>
              <a:rPr lang="en-US" sz="4000" dirty="0" smtClean="0">
                <a:ea typeface="ＭＳ Ｐゴシック" pitchFamily="34" charset="-128"/>
              </a:rPr>
            </a:br>
            <a:r>
              <a:rPr lang="en-US" sz="3200" dirty="0" smtClean="0">
                <a:ea typeface="ＭＳ Ｐゴシック" pitchFamily="34" charset="-128"/>
              </a:rPr>
              <a:t>During the last 12 months . . .</a:t>
            </a:r>
            <a:endParaRPr lang="en-US" sz="3200" dirty="0" smtClean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590800"/>
            <a:ext cx="7162800" cy="26670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18.6% in families with no workers </a:t>
            </a:r>
          </a:p>
          <a:p>
            <a:pPr eaLnBrk="1" hangingPunct="1"/>
            <a:r>
              <a:rPr lang="en-US" dirty="0" smtClean="0">
                <a:ea typeface="ＭＳ Ｐゴシック" pitchFamily="34" charset="-128"/>
              </a:rPr>
              <a:t>49.8% had one worker</a:t>
            </a:r>
          </a:p>
          <a:p>
            <a:pPr eaLnBrk="1" hangingPunct="1"/>
            <a:r>
              <a:rPr lang="en-US" dirty="0" smtClean="0">
                <a:ea typeface="ＭＳ Ｐゴシック" pitchFamily="34" charset="-128"/>
              </a:rPr>
              <a:t>23.0% had two workers</a:t>
            </a:r>
          </a:p>
          <a:p>
            <a:pPr eaLnBrk="1" hangingPunct="1"/>
            <a:r>
              <a:rPr lang="en-US" dirty="0" smtClean="0">
                <a:ea typeface="ＭＳ Ｐゴシック" pitchFamily="34" charset="-128"/>
              </a:rPr>
              <a:t>8.6% had three or more workers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5410200"/>
            <a:ext cx="28087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2"/>
                </a:solidFill>
              </a:rPr>
              <a:t>______</a:t>
            </a:r>
          </a:p>
          <a:p>
            <a:pPr algn="ctr"/>
            <a:r>
              <a:rPr lang="en-US" sz="1000" dirty="0" smtClean="0">
                <a:solidFill>
                  <a:schemeClr val="bg2"/>
                </a:solidFill>
              </a:rPr>
              <a:t>Source: U.S. Census PUMS, Arizona (2016).</a:t>
            </a:r>
            <a:endParaRPr lang="en-US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33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1726816"/>
              </p:ext>
            </p:extLst>
          </p:nvPr>
        </p:nvGraphicFramePr>
        <p:xfrm>
          <a:off x="152400" y="990602"/>
          <a:ext cx="8915400" cy="5121892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6553200"/>
                <a:gridCol w="1066800"/>
                <a:gridCol w="1295400"/>
              </a:tblGrid>
              <a:tr h="387634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Eligible</a:t>
                      </a:r>
                      <a:endParaRPr lang="en-US" sz="18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Not eligible</a:t>
                      </a:r>
                      <a:endParaRPr lang="en-US" sz="18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87634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Married-couple Families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49.9%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78.8%</a:t>
                      </a:r>
                      <a:endParaRPr lang="en-US" sz="2000" b="1" dirty="0"/>
                    </a:p>
                  </a:txBody>
                  <a:tcPr/>
                </a:tc>
              </a:tr>
              <a:tr h="387634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 Husband and wife in labor force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12.6%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42.1%</a:t>
                      </a:r>
                      <a:endParaRPr lang="en-US" sz="2000" b="1" dirty="0"/>
                    </a:p>
                  </a:txBody>
                  <a:tcPr/>
                </a:tc>
              </a:tr>
              <a:tr h="387634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 Husband in labor force, wife not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23.0%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17.8%</a:t>
                      </a:r>
                      <a:endParaRPr lang="en-US" sz="2000" b="1" dirty="0"/>
                    </a:p>
                  </a:txBody>
                  <a:tcPr/>
                </a:tc>
              </a:tr>
              <a:tr h="387634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 Wife in labor force, husband not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3.8%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5.2%</a:t>
                      </a:r>
                      <a:endParaRPr lang="en-US" sz="2000" b="1" dirty="0"/>
                    </a:p>
                  </a:txBody>
                  <a:tcPr/>
                </a:tc>
              </a:tr>
              <a:tr h="387634">
                <a:tc>
                  <a:txBody>
                    <a:bodyPr/>
                    <a:lstStyle/>
                    <a:p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 Neither husband or wife in labor force</a:t>
                      </a:r>
                      <a:endParaRPr lang="en-US" sz="2000" b="1" i="1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11.5%</a:t>
                      </a:r>
                      <a:endParaRPr lang="en-US" sz="20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13.7%</a:t>
                      </a:r>
                      <a:endParaRPr lang="en-US" sz="20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7634">
                <a:tc>
                  <a:txBody>
                    <a:bodyPr/>
                    <a:lstStyle/>
                    <a:p>
                      <a:r>
                        <a:rPr lang="en-US" sz="2000" b="1" baseline="0" dirty="0" smtClean="0"/>
                        <a:t>Other Families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49.1%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21.1%</a:t>
                      </a:r>
                      <a:endParaRPr lang="en-US" sz="2000" b="1" dirty="0"/>
                    </a:p>
                  </a:txBody>
                  <a:tcPr/>
                </a:tc>
              </a:tr>
              <a:tr h="387634">
                <a:tc>
                  <a:txBody>
                    <a:bodyPr/>
                    <a:lstStyle/>
                    <a:p>
                      <a:r>
                        <a:rPr lang="en-US" sz="2000" b="1" baseline="0" dirty="0" smtClean="0"/>
                        <a:t> Male householder, no wife present, in labor force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9.3%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6.4%</a:t>
                      </a:r>
                      <a:endParaRPr lang="en-US" sz="2000" b="1" dirty="0"/>
                    </a:p>
                  </a:txBody>
                  <a:tcPr/>
                </a:tc>
              </a:tr>
              <a:tr h="387634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Male householder, no wife present, not in labor force</a:t>
                      </a:r>
                      <a:endParaRPr lang="en-US" sz="20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3.2%</a:t>
                      </a:r>
                      <a:endParaRPr lang="en-US" sz="20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1.1%</a:t>
                      </a:r>
                      <a:endParaRPr lang="en-US" sz="20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87634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 Female householder, no husband present, in labor force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24.1%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10.4%</a:t>
                      </a:r>
                      <a:endParaRPr lang="en-US" sz="2000" b="1" dirty="0"/>
                    </a:p>
                  </a:txBody>
                  <a:tcPr/>
                </a:tc>
              </a:tr>
              <a:tr h="467058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Female householder, no husband present, not in labor force</a:t>
                      </a:r>
                      <a:endParaRPr lang="en-US" sz="20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12.5%</a:t>
                      </a:r>
                      <a:endParaRPr lang="en-US" sz="20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3.2%</a:t>
                      </a:r>
                      <a:endParaRPr lang="en-US" sz="20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69551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 Total</a:t>
                      </a:r>
                    </a:p>
                    <a:p>
                      <a:r>
                        <a:rPr lang="en-US" sz="2000" b="1" dirty="0" smtClean="0"/>
                        <a:t>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 i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n families with no one in labor force</a:t>
                      </a:r>
                      <a:endParaRPr lang="en-US" sz="20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u="none" baseline="0" dirty="0" smtClean="0"/>
                        <a:t>100%</a:t>
                      </a:r>
                    </a:p>
                    <a:p>
                      <a:pPr algn="ctr"/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27.2%</a:t>
                      </a:r>
                      <a:endParaRPr lang="en-US" sz="2000" b="1" i="1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u="none" baseline="0" dirty="0" smtClean="0"/>
                        <a:t>100%</a:t>
                      </a:r>
                    </a:p>
                    <a:p>
                      <a:pPr algn="ctr"/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18.0%</a:t>
                      </a:r>
                      <a:endParaRPr lang="en-US" sz="2000" b="1" i="1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6248400"/>
            <a:ext cx="28087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______</a:t>
            </a:r>
          </a:p>
          <a:p>
            <a:pPr algn="ctr"/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Source: U.S. Census PUMS, Arizona (2016).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7620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Family Composition and Labor Force Participation: 2016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6712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762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Educational Attainment Arizona Adults (2016)</a:t>
            </a:r>
            <a:br>
              <a:rPr lang="en-US" sz="3200" b="1" dirty="0" smtClean="0"/>
            </a:br>
            <a:r>
              <a:rPr lang="en-US" sz="3200" b="1" dirty="0" smtClean="0"/>
              <a:t> Age 25 and Older</a:t>
            </a:r>
            <a:endParaRPr lang="en-US" sz="3200" b="1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8530721"/>
              </p:ext>
            </p:extLst>
          </p:nvPr>
        </p:nvGraphicFramePr>
        <p:xfrm>
          <a:off x="685800" y="1828800"/>
          <a:ext cx="7848600" cy="3981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" y="5410200"/>
            <a:ext cx="28087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2"/>
                </a:solidFill>
              </a:rPr>
              <a:t>______</a:t>
            </a:r>
          </a:p>
          <a:p>
            <a:pPr algn="ctr"/>
            <a:r>
              <a:rPr lang="en-US" sz="1000" dirty="0" smtClean="0">
                <a:solidFill>
                  <a:schemeClr val="bg2"/>
                </a:solidFill>
              </a:rPr>
              <a:t>Source: U.S. Census PUMS, Arizona (2016).</a:t>
            </a:r>
            <a:endParaRPr lang="en-US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36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Access to Health Care </a:t>
            </a:r>
            <a:br>
              <a:rPr lang="en-US" dirty="0" smtClean="0"/>
            </a:br>
            <a:r>
              <a:rPr lang="en-US" dirty="0" smtClean="0"/>
              <a:t>and Nutritious Foods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0009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860622067"/>
              </p:ext>
            </p:extLst>
          </p:nvPr>
        </p:nvGraphicFramePr>
        <p:xfrm>
          <a:off x="304800" y="381000"/>
          <a:ext cx="83820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68251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772400" cy="4419599"/>
          </a:xfrm>
        </p:spPr>
        <p:txBody>
          <a:bodyPr/>
          <a:lstStyle/>
          <a:p>
            <a:r>
              <a:rPr lang="en-US" dirty="0" smtClean="0"/>
              <a:t>Understand the demographics, health habits and environment of Arizona adults, youth, and children who are eligible for SNAP-Ed in Arizona in order to plan activities for FFY19-20.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4812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34084931"/>
              </p:ext>
            </p:extLst>
          </p:nvPr>
        </p:nvGraphicFramePr>
        <p:xfrm>
          <a:off x="228600" y="457200"/>
          <a:ext cx="86106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77108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Food Insecurity, 2012 &amp; 2015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352800"/>
          </a:xfrm>
        </p:spPr>
        <p:txBody>
          <a:bodyPr/>
          <a:lstStyle/>
          <a:p>
            <a:r>
              <a:rPr lang="en-US" sz="2800" dirty="0" smtClean="0"/>
              <a:t>Q: “Have there been times in the past 12 months when you did not have enough money to but the food that your family needs?”</a:t>
            </a:r>
          </a:p>
          <a:p>
            <a:pPr lvl="1"/>
            <a:r>
              <a:rPr lang="en-US" dirty="0" smtClean="0"/>
              <a:t>Arizona 2012: 20.9%, rank=14.</a:t>
            </a:r>
          </a:p>
          <a:p>
            <a:pPr lvl="1"/>
            <a:r>
              <a:rPr lang="en-US" dirty="0" smtClean="0"/>
              <a:t>Arizona 2015: 15.9%, rank=18.</a:t>
            </a:r>
          </a:p>
          <a:p>
            <a:pPr lvl="1"/>
            <a:r>
              <a:rPr lang="en-US" dirty="0" smtClean="0"/>
              <a:t>Rate across the country has dropped to 16% in 2015.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5238780"/>
            <a:ext cx="2621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2"/>
                </a:solidFill>
              </a:rPr>
              <a:t>______</a:t>
            </a:r>
          </a:p>
          <a:p>
            <a:r>
              <a:rPr lang="en-US" sz="1000" dirty="0" smtClean="0">
                <a:solidFill>
                  <a:schemeClr val="bg2"/>
                </a:solidFill>
              </a:rPr>
              <a:t>Source: Food Research and Action Center</a:t>
            </a:r>
            <a:endParaRPr lang="en-US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4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FRAC attributes drop 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Improved unemployment picture</a:t>
            </a:r>
          </a:p>
          <a:p>
            <a:r>
              <a:rPr lang="en-US" dirty="0" smtClean="0"/>
              <a:t>Increase in share of eligible families receiving SNAP</a:t>
            </a:r>
          </a:p>
          <a:p>
            <a:r>
              <a:rPr lang="en-US" dirty="0" smtClean="0"/>
              <a:t>Impact of Medicaid expansion and other health insurance affordability improvements due to Affordable Care Act.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3693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1143000"/>
          </a:xfrm>
        </p:spPr>
        <p:txBody>
          <a:bodyPr/>
          <a:lstStyle/>
          <a:p>
            <a:r>
              <a:rPr lang="en-US" dirty="0" smtClean="0"/>
              <a:t>Health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572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5810310"/>
            <a:ext cx="6356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2"/>
                </a:solidFill>
              </a:rPr>
              <a:t>______</a:t>
            </a:r>
          </a:p>
          <a:p>
            <a:pPr algn="ctr"/>
            <a:r>
              <a:rPr lang="en-US" sz="1000" dirty="0" smtClean="0">
                <a:solidFill>
                  <a:schemeClr val="bg2"/>
                </a:solidFill>
              </a:rPr>
              <a:t>Source: Behavioral Risk Factor Surveillance System, Arizona, Arizona Department of Health Services.</a:t>
            </a:r>
            <a:endParaRPr lang="en-US" sz="1000" dirty="0">
              <a:solidFill>
                <a:schemeClr val="bg2"/>
              </a:solidFill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549885349"/>
              </p:ext>
            </p:extLst>
          </p:nvPr>
        </p:nvGraphicFramePr>
        <p:xfrm>
          <a:off x="323850" y="228599"/>
          <a:ext cx="8382000" cy="6400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1706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2400" y="5410200"/>
            <a:ext cx="6074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2"/>
                </a:solidFill>
              </a:rPr>
              <a:t>______</a:t>
            </a:r>
          </a:p>
          <a:p>
            <a:r>
              <a:rPr lang="en-US" sz="1000" dirty="0" smtClean="0">
                <a:solidFill>
                  <a:schemeClr val="bg2"/>
                </a:solidFill>
              </a:rPr>
              <a:t>Source: Behavioral Risk Factor Surveillance System</a:t>
            </a:r>
            <a:r>
              <a:rPr lang="en-US" sz="1000" smtClean="0">
                <a:solidFill>
                  <a:schemeClr val="bg2"/>
                </a:solidFill>
              </a:rPr>
              <a:t>, Arizona, </a:t>
            </a:r>
            <a:r>
              <a:rPr lang="en-US" sz="1000" dirty="0" smtClean="0">
                <a:solidFill>
                  <a:schemeClr val="bg2"/>
                </a:solidFill>
              </a:rPr>
              <a:t>Arizona Department of Health Services.</a:t>
            </a:r>
            <a:endParaRPr lang="en-US" sz="1000" dirty="0">
              <a:solidFill>
                <a:schemeClr val="bg2"/>
              </a:solidFill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981285763"/>
              </p:ext>
            </p:extLst>
          </p:nvPr>
        </p:nvGraphicFramePr>
        <p:xfrm>
          <a:off x="457200" y="533400"/>
          <a:ext cx="8229599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2671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Diabetes (2016)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Told by a doctor have diabetes (ever):</a:t>
            </a:r>
          </a:p>
          <a:p>
            <a:pPr lvl="1"/>
            <a:r>
              <a:rPr lang="en-US" dirty="0" smtClean="0"/>
              <a:t>9.1% in target population </a:t>
            </a:r>
          </a:p>
          <a:p>
            <a:pPr lvl="1"/>
            <a:r>
              <a:rPr lang="en-US" dirty="0" smtClean="0"/>
              <a:t>10.8% of total population</a:t>
            </a:r>
          </a:p>
          <a:p>
            <a:r>
              <a:rPr lang="en-US" dirty="0" smtClean="0"/>
              <a:t>Women who had gestational diabetes: </a:t>
            </a:r>
          </a:p>
          <a:p>
            <a:pPr lvl="1"/>
            <a:r>
              <a:rPr lang="en-US" dirty="0" smtClean="0"/>
              <a:t>0.8% in target population</a:t>
            </a:r>
          </a:p>
          <a:p>
            <a:pPr lvl="1"/>
            <a:r>
              <a:rPr lang="en-US" dirty="0" smtClean="0"/>
              <a:t>0.7% of total population</a:t>
            </a:r>
          </a:p>
          <a:p>
            <a:r>
              <a:rPr lang="en-US" dirty="0" smtClean="0"/>
              <a:t>Pre-diabetic or borderline diabetic:</a:t>
            </a:r>
          </a:p>
          <a:p>
            <a:pPr lvl="1"/>
            <a:r>
              <a:rPr lang="en-US" dirty="0" smtClean="0"/>
              <a:t>2.9% in target population</a:t>
            </a:r>
          </a:p>
          <a:p>
            <a:pPr lvl="1"/>
            <a:r>
              <a:rPr lang="en-US" dirty="0" smtClean="0"/>
              <a:t>2.0% of total population</a:t>
            </a:r>
          </a:p>
        </p:txBody>
      </p:sp>
    </p:spTree>
    <p:extLst>
      <p:ext uri="{BB962C8B-B14F-4D97-AF65-F5344CB8AC3E}">
        <p14:creationId xmlns:p14="http://schemas.microsoft.com/office/powerpoint/2010/main" val="296678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Hypertension (2015)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Told by a doctor have </a:t>
            </a:r>
            <a:r>
              <a:rPr lang="en-US" sz="2400" dirty="0" smtClean="0"/>
              <a:t>hypertension (ever):</a:t>
            </a:r>
            <a:endParaRPr lang="en-US" sz="2400" dirty="0"/>
          </a:p>
          <a:p>
            <a:pPr lvl="1"/>
            <a:r>
              <a:rPr lang="en-US" sz="2400" dirty="0" smtClean="0"/>
              <a:t>30.8% </a:t>
            </a:r>
            <a:r>
              <a:rPr lang="en-US" sz="2400" dirty="0"/>
              <a:t>in target population </a:t>
            </a:r>
            <a:endParaRPr lang="en-US" sz="2400" dirty="0" smtClean="0"/>
          </a:p>
          <a:p>
            <a:pPr lvl="2"/>
            <a:r>
              <a:rPr lang="en-US" dirty="0" smtClean="0"/>
              <a:t>72.1% taking medication at time of survey</a:t>
            </a:r>
            <a:endParaRPr lang="en-US" dirty="0"/>
          </a:p>
          <a:p>
            <a:pPr lvl="1"/>
            <a:r>
              <a:rPr lang="en-US" sz="2400" dirty="0" smtClean="0"/>
              <a:t>21.2% </a:t>
            </a:r>
            <a:r>
              <a:rPr lang="en-US" sz="2400" dirty="0"/>
              <a:t>of total </a:t>
            </a:r>
            <a:r>
              <a:rPr lang="en-US" sz="2400" dirty="0" smtClean="0"/>
              <a:t>population</a:t>
            </a:r>
          </a:p>
          <a:p>
            <a:pPr lvl="2"/>
            <a:r>
              <a:rPr lang="en-US" dirty="0" smtClean="0"/>
              <a:t>58.4% </a:t>
            </a:r>
            <a:r>
              <a:rPr lang="en-US" dirty="0"/>
              <a:t>taking medication at time of </a:t>
            </a:r>
            <a:r>
              <a:rPr lang="en-US" dirty="0" smtClean="0"/>
              <a:t>survey</a:t>
            </a:r>
          </a:p>
          <a:p>
            <a:r>
              <a:rPr lang="en-US" sz="2400" dirty="0"/>
              <a:t>Women who had </a:t>
            </a:r>
            <a:r>
              <a:rPr lang="en-US" sz="2400" dirty="0" smtClean="0"/>
              <a:t>hypertension during pregnancy only: </a:t>
            </a:r>
            <a:endParaRPr lang="en-US" sz="2400" dirty="0"/>
          </a:p>
          <a:p>
            <a:pPr lvl="1"/>
            <a:r>
              <a:rPr lang="en-US" sz="2000" dirty="0" smtClean="0"/>
              <a:t>0.6% </a:t>
            </a:r>
            <a:r>
              <a:rPr lang="en-US" sz="2000" dirty="0"/>
              <a:t>in target </a:t>
            </a:r>
            <a:r>
              <a:rPr lang="en-US" sz="2000" dirty="0" smtClean="0"/>
              <a:t>population</a:t>
            </a:r>
          </a:p>
          <a:p>
            <a:pPr lvl="1"/>
            <a:r>
              <a:rPr lang="en-US" sz="2000" dirty="0" smtClean="0"/>
              <a:t>1.2% </a:t>
            </a:r>
            <a:r>
              <a:rPr lang="en-US" sz="2000" dirty="0"/>
              <a:t>of total </a:t>
            </a:r>
            <a:r>
              <a:rPr lang="en-US" sz="2000" dirty="0" smtClean="0"/>
              <a:t>population</a:t>
            </a:r>
          </a:p>
          <a:p>
            <a:r>
              <a:rPr lang="en-US" sz="2400" dirty="0" smtClean="0"/>
              <a:t>Borderline hypertension:</a:t>
            </a:r>
            <a:endParaRPr lang="en-US" sz="2400" dirty="0"/>
          </a:p>
          <a:p>
            <a:pPr lvl="1"/>
            <a:r>
              <a:rPr lang="en-US" sz="2000" dirty="0" smtClean="0"/>
              <a:t>0.9% </a:t>
            </a:r>
            <a:r>
              <a:rPr lang="en-US" sz="2000" dirty="0"/>
              <a:t>in target population</a:t>
            </a:r>
          </a:p>
          <a:p>
            <a:pPr lvl="1"/>
            <a:r>
              <a:rPr lang="en-US" sz="2000" dirty="0" smtClean="0"/>
              <a:t>1.2% </a:t>
            </a:r>
            <a:r>
              <a:rPr lang="en-US" sz="2000" dirty="0"/>
              <a:t>of total </a:t>
            </a:r>
            <a:r>
              <a:rPr lang="en-US" sz="2000" dirty="0" smtClean="0"/>
              <a:t>population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4066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4864519"/>
              </p:ext>
            </p:extLst>
          </p:nvPr>
        </p:nvGraphicFramePr>
        <p:xfrm>
          <a:off x="76200" y="533400"/>
          <a:ext cx="89916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568025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5819895"/>
            <a:ext cx="6308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______</a:t>
            </a:r>
          </a:p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Source: Youth Behavioral Risk Factor Surveillance System, Arizona High School Survey (2013, 2015, 2017).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956912396"/>
              </p:ext>
            </p:extLst>
          </p:nvPr>
        </p:nvGraphicFramePr>
        <p:xfrm>
          <a:off x="152400" y="381000"/>
          <a:ext cx="87630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366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884238"/>
          </a:xfrm>
        </p:spPr>
        <p:txBody>
          <a:bodyPr anchor="t"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Identifying Need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752600"/>
            <a:ext cx="6934200" cy="40386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Trend going in wrong direction</a:t>
            </a:r>
          </a:p>
          <a:p>
            <a:pPr eaLnBrk="1" hangingPunct="1"/>
            <a:r>
              <a:rPr lang="en-US" dirty="0" smtClean="0">
                <a:ea typeface="ＭＳ Ｐゴシック" pitchFamily="34" charset="-128"/>
              </a:rPr>
              <a:t>Disparities among subgroups</a:t>
            </a:r>
          </a:p>
          <a:p>
            <a:pPr eaLnBrk="1" hangingPunct="1"/>
            <a:r>
              <a:rPr lang="en-US" dirty="0" smtClean="0">
                <a:ea typeface="ＭＳ Ｐゴシック" pitchFamily="34" charset="-128"/>
              </a:rPr>
              <a:t>Comparison to standard or goal</a:t>
            </a:r>
          </a:p>
          <a:p>
            <a:pPr eaLnBrk="1" hangingPunct="1"/>
            <a:r>
              <a:rPr lang="en-US" dirty="0" smtClean="0">
                <a:ea typeface="ＭＳ Ｐゴシック" pitchFamily="34" charset="-128"/>
              </a:rPr>
              <a:t>Comparison to reference group </a:t>
            </a:r>
          </a:p>
          <a:p>
            <a:pPr lvl="1" eaLnBrk="1" hangingPunct="1"/>
            <a:r>
              <a:rPr lang="en-US" sz="3200" dirty="0" smtClean="0">
                <a:ea typeface="ＭＳ Ｐゴシック" pitchFamily="34" charset="-128"/>
              </a:rPr>
              <a:t>AZ vs. U.S. or </a:t>
            </a:r>
          </a:p>
          <a:p>
            <a:pPr lvl="1" eaLnBrk="1" hangingPunct="1"/>
            <a:r>
              <a:rPr lang="en-US" sz="3200" dirty="0" smtClean="0">
                <a:ea typeface="ＭＳ Ｐゴシック" pitchFamily="34" charset="-128"/>
              </a:rPr>
              <a:t>County vs. State</a:t>
            </a:r>
          </a:p>
          <a:p>
            <a:pPr eaLnBrk="1" hangingPunct="1"/>
            <a:r>
              <a:rPr lang="en-US" dirty="0" smtClean="0">
                <a:ea typeface="ＭＳ Ｐゴシック" pitchFamily="34" charset="-128"/>
              </a:rPr>
              <a:t>Partner/stakeholder input (including local needs assessments</a:t>
            </a:r>
          </a:p>
          <a:p>
            <a:pPr eaLnBrk="1" hangingPunct="1"/>
            <a:endParaRPr lang="en-US" sz="28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882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5610255"/>
            <a:ext cx="3100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2"/>
                </a:solidFill>
              </a:rPr>
              <a:t>______</a:t>
            </a:r>
          </a:p>
          <a:p>
            <a:pPr algn="ctr"/>
            <a:r>
              <a:rPr lang="en-US" sz="1000" dirty="0" smtClean="0">
                <a:solidFill>
                  <a:schemeClr val="bg2"/>
                </a:solidFill>
              </a:rPr>
              <a:t>Source: Women, Infants, and Children (WIC). </a:t>
            </a:r>
            <a:endParaRPr lang="en-US" sz="1000" dirty="0">
              <a:solidFill>
                <a:schemeClr val="bg2"/>
              </a:solidFill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295813212"/>
              </p:ext>
            </p:extLst>
          </p:nvPr>
        </p:nvGraphicFramePr>
        <p:xfrm>
          <a:off x="381000" y="685800"/>
          <a:ext cx="8610600" cy="5562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4883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High School Students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Perception of Weight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419599"/>
          </a:xfrm>
        </p:spPr>
        <p:txBody>
          <a:bodyPr/>
          <a:lstStyle/>
          <a:p>
            <a:r>
              <a:rPr lang="en-US" dirty="0" smtClean="0"/>
              <a:t>Although boys are more likely to be overweight, . . .</a:t>
            </a:r>
          </a:p>
          <a:p>
            <a:r>
              <a:rPr lang="en-US" dirty="0"/>
              <a:t>Girls </a:t>
            </a:r>
            <a:r>
              <a:rPr lang="en-US" dirty="0" smtClean="0"/>
              <a:t>are more </a:t>
            </a:r>
            <a:r>
              <a:rPr lang="en-US" dirty="0"/>
              <a:t>likely to perceive themselves as </a:t>
            </a:r>
            <a:r>
              <a:rPr lang="en-US" dirty="0" smtClean="0"/>
              <a:t>overweight</a:t>
            </a:r>
          </a:p>
          <a:p>
            <a:pPr lvl="1"/>
            <a:r>
              <a:rPr lang="en-US" dirty="0" smtClean="0"/>
              <a:t>39.6% of girls vs. 24.3% of boys</a:t>
            </a:r>
          </a:p>
          <a:p>
            <a:r>
              <a:rPr lang="en-US" dirty="0"/>
              <a:t>G</a:t>
            </a:r>
            <a:r>
              <a:rPr lang="en-US" dirty="0" smtClean="0"/>
              <a:t>irls more likely to try to lose weight</a:t>
            </a:r>
          </a:p>
          <a:p>
            <a:pPr lvl="1"/>
            <a:r>
              <a:rPr lang="en-US" dirty="0" smtClean="0"/>
              <a:t>60.6% of girls vs. 33.7% of boys</a:t>
            </a:r>
          </a:p>
        </p:txBody>
      </p:sp>
    </p:spTree>
    <p:extLst>
      <p:ext uri="{BB962C8B-B14F-4D97-AF65-F5344CB8AC3E}">
        <p14:creationId xmlns:p14="http://schemas.microsoft.com/office/powerpoint/2010/main" val="42873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 School Students</a:t>
            </a:r>
            <a:br>
              <a:rPr lang="en-US" dirty="0" smtClean="0"/>
            </a:br>
            <a:r>
              <a:rPr lang="en-US" dirty="0" smtClean="0"/>
              <a:t>Attempts to lose weight (2017)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00"/>
            <a:ext cx="8229600" cy="3657600"/>
          </a:xfrm>
        </p:spPr>
        <p:txBody>
          <a:bodyPr/>
          <a:lstStyle/>
          <a:p>
            <a:pPr eaLnBrk="1" fontAlgn="ctr" hangingPunct="1"/>
            <a:r>
              <a:rPr lang="en-US" dirty="0" smtClean="0"/>
              <a:t>In thirty days before survey,</a:t>
            </a:r>
          </a:p>
          <a:p>
            <a:pPr lvl="1" eaLnBrk="1" fontAlgn="ctr" hangingPunct="1"/>
            <a:r>
              <a:rPr lang="en-US" dirty="0" smtClean="0"/>
              <a:t>13.3% went </a:t>
            </a:r>
            <a:r>
              <a:rPr lang="en-US" dirty="0"/>
              <a:t>without eating for 24 hours or </a:t>
            </a:r>
            <a:r>
              <a:rPr lang="en-US" dirty="0" smtClean="0"/>
              <a:t>more</a:t>
            </a:r>
            <a:endParaRPr lang="en-US" dirty="0"/>
          </a:p>
          <a:p>
            <a:pPr lvl="1" eaLnBrk="1" fontAlgn="ctr" hangingPunct="1"/>
            <a:r>
              <a:rPr lang="en-US" dirty="0" smtClean="0"/>
              <a:t>10.0% vomited </a:t>
            </a:r>
            <a:r>
              <a:rPr lang="en-US" dirty="0"/>
              <a:t>or took laxatives to lose weight or to keep from gaining </a:t>
            </a:r>
            <a:r>
              <a:rPr lang="en-US" dirty="0" smtClean="0"/>
              <a:t>weight</a:t>
            </a:r>
          </a:p>
          <a:p>
            <a:pPr lvl="1" eaLnBrk="1" fontAlgn="ctr" hangingPunct="1"/>
            <a:r>
              <a:rPr lang="en-US" dirty="0" smtClean="0"/>
              <a:t>8.3% took </a:t>
            </a:r>
            <a:r>
              <a:rPr lang="en-US" dirty="0"/>
              <a:t>diet pills, powders, or liquids without a doctor’s </a:t>
            </a:r>
            <a:r>
              <a:rPr lang="en-US" dirty="0" smtClean="0"/>
              <a:t>advice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97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1143000"/>
          </a:xfrm>
        </p:spPr>
        <p:txBody>
          <a:bodyPr/>
          <a:lstStyle/>
          <a:p>
            <a:r>
              <a:rPr lang="en-US" dirty="0" smtClean="0"/>
              <a:t>Health Habits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2682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oman and children purchasing fruit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56" b="16156"/>
          <a:stretch>
            <a:fillRect/>
          </a:stretch>
        </p:blipFill>
        <p:spPr bwMode="auto">
          <a:xfrm>
            <a:off x="-28575" y="19050"/>
            <a:ext cx="102108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19800" y="152400"/>
            <a:ext cx="4038600" cy="1143000"/>
          </a:xfrm>
        </p:spPr>
        <p:txBody>
          <a:bodyPr/>
          <a:lstStyle/>
          <a:p>
            <a:r>
              <a:rPr lang="en-US" sz="6000" dirty="0" smtClean="0">
                <a:solidFill>
                  <a:schemeClr val="bg1"/>
                </a:solidFill>
              </a:rPr>
              <a:t>Nutrition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79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" y="5410200"/>
            <a:ext cx="6356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2"/>
                </a:solidFill>
              </a:rPr>
              <a:t>______</a:t>
            </a:r>
          </a:p>
          <a:p>
            <a:r>
              <a:rPr lang="en-US" sz="1000" dirty="0" smtClean="0">
                <a:solidFill>
                  <a:schemeClr val="bg2"/>
                </a:solidFill>
              </a:rPr>
              <a:t>Source: Behavioral Risk Factor Surveillance System, Arizona (2012), Arizona Department of Health Services.</a:t>
            </a:r>
            <a:endParaRPr lang="en-US" sz="1000" dirty="0">
              <a:solidFill>
                <a:schemeClr val="bg2"/>
              </a:solidFill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310816104"/>
              </p:ext>
            </p:extLst>
          </p:nvPr>
        </p:nvGraphicFramePr>
        <p:xfrm>
          <a:off x="457200" y="152400"/>
          <a:ext cx="8381999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5407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080519775"/>
              </p:ext>
            </p:extLst>
          </p:nvPr>
        </p:nvGraphicFramePr>
        <p:xfrm>
          <a:off x="304800" y="304800"/>
          <a:ext cx="86106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4014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4113451077"/>
              </p:ext>
            </p:extLst>
          </p:nvPr>
        </p:nvGraphicFramePr>
        <p:xfrm>
          <a:off x="381000" y="381000"/>
          <a:ext cx="83058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00324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974043"/>
              </p:ext>
            </p:extLst>
          </p:nvPr>
        </p:nvGraphicFramePr>
        <p:xfrm>
          <a:off x="380999" y="533398"/>
          <a:ext cx="8458200" cy="4648203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105122"/>
                <a:gridCol w="1549641"/>
                <a:gridCol w="1852161"/>
                <a:gridCol w="1944768"/>
                <a:gridCol w="2006508"/>
              </a:tblGrid>
              <a:tr h="1729983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High </a:t>
                      </a:r>
                      <a:r>
                        <a:rPr lang="en-US" sz="2400" dirty="0">
                          <a:effectLst/>
                        </a:rPr>
                        <a:t>School Students Consumption of 100% Fruit Juice and/or Fruit During the Seven Days Before the Survey </a:t>
                      </a:r>
                      <a:endParaRPr lang="en-US" sz="24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(</a:t>
                      </a:r>
                      <a:r>
                        <a:rPr lang="en-US" sz="2400" dirty="0">
                          <a:effectLst/>
                        </a:rPr>
                        <a:t>YRBS 2015 and 2017)</a:t>
                      </a:r>
                      <a:endParaRPr lang="en-US" sz="2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72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2400" b="1" spc="-15" dirty="0">
                          <a:effectLst/>
                        </a:rPr>
                        <a:t>None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2400" b="1" spc="-15" dirty="0">
                          <a:effectLst/>
                        </a:rPr>
                        <a:t>≥ 1 per day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2400" b="1" spc="-15">
                          <a:effectLst/>
                        </a:rPr>
                        <a:t>≥ 2 per day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2400" b="1" spc="-15">
                          <a:effectLst/>
                        </a:rPr>
                        <a:t>≥ 3 per day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72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-15" dirty="0">
                          <a:effectLst/>
                        </a:rPr>
                        <a:t>2015</a:t>
                      </a:r>
                      <a:endParaRPr lang="en-US" sz="2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6.7%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60.5%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30.1%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18.5%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72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-15" dirty="0">
                          <a:effectLst/>
                        </a:rPr>
                        <a:t>2017</a:t>
                      </a:r>
                      <a:endParaRPr lang="en-US" sz="2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8.3%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55.0%*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24.5%*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14.4%*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962150" y="3241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1606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6251251"/>
              </p:ext>
            </p:extLst>
          </p:nvPr>
        </p:nvGraphicFramePr>
        <p:xfrm>
          <a:off x="304799" y="685801"/>
          <a:ext cx="8610600" cy="4583939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161845"/>
                <a:gridCol w="1571727"/>
                <a:gridCol w="1848064"/>
                <a:gridCol w="1935382"/>
                <a:gridCol w="2093582"/>
              </a:tblGrid>
              <a:tr h="1219199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High </a:t>
                      </a:r>
                      <a:r>
                        <a:rPr lang="en-US" sz="2400" dirty="0">
                          <a:effectLst/>
                        </a:rPr>
                        <a:t>School Students Consumption of Vegetables During the Seven Days Before the Survey (YRBS 2015 and 2017)</a:t>
                      </a:r>
                      <a:endParaRPr lang="en-US" sz="2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15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2400" b="1" spc="-15" dirty="0">
                          <a:effectLst/>
                        </a:rPr>
                        <a:t>None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2400" b="1" spc="-15" dirty="0">
                          <a:effectLst/>
                        </a:rPr>
                        <a:t>≥ 1 per day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2400" b="1" spc="-15">
                          <a:effectLst/>
                        </a:rPr>
                        <a:t>≥ 2 per day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2400" b="1" spc="-15" dirty="0">
                          <a:effectLst/>
                        </a:rPr>
                        <a:t>≥ 3 per day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215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-15" dirty="0">
                          <a:effectLst/>
                        </a:rPr>
                        <a:t>2015</a:t>
                      </a:r>
                      <a:endParaRPr lang="en-US" sz="2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7.1%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59.1%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26.4%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14.7%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215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-15" dirty="0">
                          <a:effectLst/>
                        </a:rPr>
                        <a:t>2017</a:t>
                      </a:r>
                      <a:endParaRPr lang="en-US" sz="2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6.9%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56.4%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22.4%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12.3%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7173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884238"/>
          </a:xfrm>
        </p:spPr>
        <p:txBody>
          <a:bodyPr anchor="t"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Why Do Needs Assessments?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828800"/>
            <a:ext cx="6934200" cy="3581400"/>
          </a:xfrm>
        </p:spPr>
        <p:txBody>
          <a:bodyPr>
            <a:noAutofit/>
          </a:bodyPr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Helps prioritize limited resources</a:t>
            </a:r>
          </a:p>
          <a:p>
            <a:pPr eaLnBrk="1" hangingPunct="1"/>
            <a:r>
              <a:rPr lang="en-US" dirty="0" smtClean="0">
                <a:ea typeface="ＭＳ Ｐゴシック" pitchFamily="34" charset="-128"/>
              </a:rPr>
              <a:t>Identify gaps</a:t>
            </a:r>
          </a:p>
          <a:p>
            <a:pPr lvl="1" eaLnBrk="1" hangingPunct="1"/>
            <a:r>
              <a:rPr lang="en-US" sz="3200" dirty="0" smtClean="0">
                <a:ea typeface="ＭＳ Ｐゴシック" pitchFamily="34" charset="-128"/>
              </a:rPr>
              <a:t>Where are resources going compared to where is the need?</a:t>
            </a:r>
          </a:p>
          <a:p>
            <a:pPr eaLnBrk="1" hangingPunct="1"/>
            <a:r>
              <a:rPr lang="en-US" dirty="0" smtClean="0">
                <a:ea typeface="ＭＳ Ｐゴシック" pitchFamily="34" charset="-128"/>
              </a:rPr>
              <a:t>Intervene where we can make a difference</a:t>
            </a:r>
          </a:p>
          <a:p>
            <a:pPr eaLnBrk="1" hangingPunct="1"/>
            <a:r>
              <a:rPr lang="en-US" dirty="0" smtClean="0">
                <a:ea typeface="ＭＳ Ｐゴシック" pitchFamily="34" charset="-128"/>
              </a:rPr>
              <a:t>Design interventions that are relevant</a:t>
            </a:r>
            <a:endParaRPr lang="en-US" dirty="0" smtClean="0">
              <a:solidFill>
                <a:srgbClr val="FF000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46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100558"/>
              </p:ext>
            </p:extLst>
          </p:nvPr>
        </p:nvGraphicFramePr>
        <p:xfrm>
          <a:off x="304799" y="381004"/>
          <a:ext cx="8382000" cy="5193811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371601"/>
                <a:gridCol w="1752600"/>
                <a:gridCol w="1828800"/>
                <a:gridCol w="1676400"/>
                <a:gridCol w="1752599"/>
              </a:tblGrid>
              <a:tr h="893038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High </a:t>
                      </a:r>
                      <a:r>
                        <a:rPr lang="en-US" sz="2800" dirty="0">
                          <a:effectLst/>
                        </a:rPr>
                        <a:t>School Students Drinking Soda or Pop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During the Seven Days Before the Survey </a:t>
                      </a:r>
                      <a:endParaRPr lang="en-US" sz="2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17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2400" b="1" spc="-15" dirty="0">
                          <a:effectLst/>
                        </a:rPr>
                        <a:t>None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2400" b="1" spc="-15">
                          <a:effectLst/>
                        </a:rPr>
                        <a:t>≥ 1 per day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2400" b="1" spc="-15">
                          <a:effectLst/>
                        </a:rPr>
                        <a:t>≥ 2 per day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r>
                        <a:rPr lang="en-US" sz="2400" b="1" spc="-15">
                          <a:effectLst/>
                        </a:rPr>
                        <a:t>≥ 3 per day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017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-15" dirty="0">
                          <a:effectLst/>
                        </a:rPr>
                        <a:t>2007</a:t>
                      </a:r>
                      <a:endParaRPr lang="en-US" sz="2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20.5%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29.5%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20.1%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10.1%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017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-15" dirty="0">
                          <a:effectLst/>
                        </a:rPr>
                        <a:t>2009</a:t>
                      </a:r>
                      <a:endParaRPr lang="en-US" sz="2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20.4%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28.1%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19.8%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10.9%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017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-15" dirty="0">
                          <a:effectLst/>
                        </a:rPr>
                        <a:t>2011</a:t>
                      </a:r>
                      <a:endParaRPr lang="en-US" sz="2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24.2%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24.1%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15.9%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8.3%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017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-15" dirty="0">
                          <a:effectLst/>
                        </a:rPr>
                        <a:t>2013</a:t>
                      </a:r>
                      <a:endParaRPr lang="en-US" sz="2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27.8%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19.7%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12.6%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5.9%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017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-15" dirty="0">
                          <a:effectLst/>
                        </a:rPr>
                        <a:t>2015</a:t>
                      </a:r>
                      <a:endParaRPr lang="en-US" sz="2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27.8%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19.5%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10.8%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5.4%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017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-15" dirty="0">
                          <a:effectLst/>
                        </a:rPr>
                        <a:t>2017</a:t>
                      </a:r>
                      <a:endParaRPr lang="en-US" sz="2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29.0%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17.3%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9.7%</a:t>
                      </a:r>
                      <a:endParaRPr lang="en-US" sz="2400" b="1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4.0%</a:t>
                      </a:r>
                      <a:endParaRPr lang="en-US" sz="2400" b="1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68182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5118270"/>
              </p:ext>
            </p:extLst>
          </p:nvPr>
        </p:nvGraphicFramePr>
        <p:xfrm>
          <a:off x="228600" y="762000"/>
          <a:ext cx="87630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6181915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87362"/>
            <a:ext cx="8610600" cy="655638"/>
          </a:xfrm>
        </p:spPr>
        <p:txBody>
          <a:bodyPr anchor="t">
            <a:normAutofit/>
          </a:bodyPr>
          <a:lstStyle/>
          <a:p>
            <a:pPr eaLnBrk="1" hangingPunct="1"/>
            <a:r>
              <a:rPr lang="en-US" sz="3200" dirty="0" smtClean="0">
                <a:ea typeface="ＭＳ Ｐゴシック" pitchFamily="34" charset="-128"/>
              </a:rPr>
              <a:t>Dairy Consumption</a:t>
            </a:r>
            <a:endParaRPr lang="en-US" sz="3200" baseline="30000" dirty="0" smtClean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447800"/>
            <a:ext cx="7010400" cy="4191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dirty="0" smtClean="0">
                <a:ea typeface="ＭＳ Ｐゴシック" pitchFamily="34" charset="-128"/>
              </a:rPr>
              <a:t>From 2015 Target Population survey:</a:t>
            </a:r>
          </a:p>
          <a:p>
            <a:pPr lvl="1" eaLnBrk="1" hangingPunct="1"/>
            <a:r>
              <a:rPr lang="en-US" sz="2400" dirty="0" smtClean="0">
                <a:ea typeface="ＭＳ Ｐゴシック" pitchFamily="34" charset="-128"/>
              </a:rPr>
              <a:t>90% of women consumed some form of dairy in past week </a:t>
            </a:r>
          </a:p>
          <a:p>
            <a:pPr lvl="1" eaLnBrk="1" hangingPunct="1"/>
            <a:r>
              <a:rPr lang="en-US" sz="2400" dirty="0" smtClean="0">
                <a:ea typeface="ＭＳ Ｐゴシック" pitchFamily="34" charset="-128"/>
              </a:rPr>
              <a:t>Median of one glass of milk per day</a:t>
            </a:r>
          </a:p>
          <a:p>
            <a:pPr lvl="1" eaLnBrk="1" hangingPunct="1"/>
            <a:r>
              <a:rPr lang="en-US" sz="2400" dirty="0" smtClean="0">
                <a:ea typeface="ＭＳ Ｐゴシック" pitchFamily="34" charset="-128"/>
              </a:rPr>
              <a:t>31% of milk drinkers drank non-fat or 1% milk.</a:t>
            </a:r>
          </a:p>
          <a:p>
            <a:pPr eaLnBrk="1" hangingPunct="1"/>
            <a:r>
              <a:rPr lang="en-US" sz="2400" dirty="0" smtClean="0">
                <a:ea typeface="ＭＳ Ｐゴシック" pitchFamily="34" charset="-128"/>
              </a:rPr>
              <a:t>From YRBS 2017 (in the past week):</a:t>
            </a:r>
          </a:p>
          <a:p>
            <a:pPr lvl="1" eaLnBrk="1" hangingPunct="1"/>
            <a:r>
              <a:rPr lang="en-US" sz="2400" dirty="0" smtClean="0">
                <a:ea typeface="ＭＳ Ｐゴシック" pitchFamily="34" charset="-128"/>
              </a:rPr>
              <a:t>25% drank no milk</a:t>
            </a:r>
          </a:p>
          <a:p>
            <a:pPr lvl="1" eaLnBrk="1" hangingPunct="1"/>
            <a:r>
              <a:rPr lang="en-US" sz="2400" dirty="0" smtClean="0">
                <a:ea typeface="ＭＳ Ｐゴシック" pitchFamily="34" charset="-128"/>
              </a:rPr>
              <a:t>27.4% drank at least one glass of milk per day</a:t>
            </a:r>
          </a:p>
          <a:p>
            <a:pPr lvl="1" eaLnBrk="1" hangingPunct="1"/>
            <a:r>
              <a:rPr lang="en-US" sz="2400" dirty="0" smtClean="0">
                <a:ea typeface="ＭＳ Ｐゴシック" pitchFamily="34" charset="-128"/>
              </a:rPr>
              <a:t>16.2% drank two or more glasses of milk per day</a:t>
            </a:r>
          </a:p>
          <a:p>
            <a:pPr lvl="1" eaLnBrk="1" hangingPunct="1"/>
            <a:r>
              <a:rPr lang="en-US" sz="2400" dirty="0" smtClean="0">
                <a:ea typeface="ＭＳ Ｐゴシック" pitchFamily="34" charset="-128"/>
              </a:rPr>
              <a:t>7.0% drank three or more glasses of milk per day.</a:t>
            </a:r>
          </a:p>
          <a:p>
            <a:pPr eaLnBrk="1" hangingPunct="1">
              <a:buNone/>
            </a:pPr>
            <a:endParaRPr lang="en-US" sz="24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148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Whole Grains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5210145"/>
            <a:ext cx="2377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______</a:t>
            </a:r>
          </a:p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Source: Target Population Study 2015.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90600" y="1752600"/>
            <a:ext cx="7086600" cy="1905000"/>
          </a:xfrm>
        </p:spPr>
        <p:txBody>
          <a:bodyPr/>
          <a:lstStyle/>
          <a:p>
            <a:r>
              <a:rPr lang="en-US" dirty="0" smtClean="0"/>
              <a:t>62% of women said they eat half of their total grains as whole grains.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0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600200" y="152400"/>
            <a:ext cx="5334000" cy="1143000"/>
          </a:xfrm>
        </p:spPr>
        <p:txBody>
          <a:bodyPr/>
          <a:lstStyle/>
          <a:p>
            <a:r>
              <a:rPr lang="en-US" dirty="0" smtClean="0"/>
              <a:t>Physical Activity</a:t>
            </a:r>
            <a:endParaRPr lang="en-US" dirty="0"/>
          </a:p>
        </p:txBody>
      </p:sp>
      <p:pic>
        <p:nvPicPr>
          <p:cNvPr id="2050" name="Picture 2" descr="http://i698.photobucket.com/albums/vv342/sunanp/Anotherside3bloggang3-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9" y="3909107"/>
            <a:ext cx="3203510" cy="256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3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78" b="8678"/>
          <a:stretch>
            <a:fillRect/>
          </a:stretch>
        </p:blipFill>
        <p:spPr bwMode="auto">
          <a:xfrm>
            <a:off x="103582" y="1143001"/>
            <a:ext cx="4191000" cy="2705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http://ts1.mm.bing.net/th?&amp;id=HN.607988170406756712&amp;w=300&amp;h=300&amp;c=0&amp;pid=1.9&amp;rs=0&amp;p=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443" y="1143001"/>
            <a:ext cx="4831557" cy="270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909107"/>
            <a:ext cx="2743200" cy="3117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717701"/>
            <a:ext cx="3052761" cy="317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105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Physical Activity Recommendations</a:t>
            </a:r>
            <a:br>
              <a:rPr lang="en-US" sz="3200" dirty="0" smtClean="0"/>
            </a:br>
            <a:r>
              <a:rPr lang="en-US" sz="3200" dirty="0" smtClean="0"/>
              <a:t>Weekly for Adults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7848600" cy="35814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The CDC uses new measures in the BRFSS to track the percent of adults who meet aerobic and strength recommendations.</a:t>
            </a:r>
          </a:p>
          <a:p>
            <a:r>
              <a:rPr lang="en-US" sz="2800" dirty="0" smtClean="0"/>
              <a:t>Weekly Aerobic</a:t>
            </a:r>
          </a:p>
          <a:p>
            <a:pPr lvl="1"/>
            <a:r>
              <a:rPr lang="en-US" dirty="0" smtClean="0"/>
              <a:t>150 minutes of moderate activity or </a:t>
            </a:r>
          </a:p>
          <a:p>
            <a:pPr lvl="1"/>
            <a:r>
              <a:rPr lang="en-US" dirty="0" smtClean="0"/>
              <a:t>75 minutes of vigorous activity</a:t>
            </a:r>
          </a:p>
          <a:p>
            <a:r>
              <a:rPr lang="en-US" sz="2800" dirty="0" smtClean="0"/>
              <a:t>Weekly muscle strengthening activities </a:t>
            </a:r>
          </a:p>
          <a:p>
            <a:pPr lvl="1"/>
            <a:r>
              <a:rPr lang="en-US" dirty="0" smtClean="0"/>
              <a:t>at least twice</a:t>
            </a:r>
          </a:p>
          <a:p>
            <a:pPr lvl="2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61019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5410200"/>
            <a:ext cx="59170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2"/>
                </a:solidFill>
              </a:rPr>
              <a:t>______</a:t>
            </a:r>
          </a:p>
          <a:p>
            <a:r>
              <a:rPr lang="en-US" sz="1000" dirty="0" smtClean="0">
                <a:solidFill>
                  <a:schemeClr val="bg2"/>
                </a:solidFill>
              </a:rPr>
              <a:t>Source: Behavioral Risk Factor Surveillance System, Arizona, Arizona Department of Health Services.</a:t>
            </a:r>
            <a:endParaRPr lang="en-US" sz="1000" dirty="0">
              <a:solidFill>
                <a:schemeClr val="bg2"/>
              </a:solidFill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642809020"/>
              </p:ext>
            </p:extLst>
          </p:nvPr>
        </p:nvGraphicFramePr>
        <p:xfrm>
          <a:off x="152400" y="533400"/>
          <a:ext cx="8763000" cy="4952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679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596887689"/>
              </p:ext>
            </p:extLst>
          </p:nvPr>
        </p:nvGraphicFramePr>
        <p:xfrm>
          <a:off x="228601" y="533400"/>
          <a:ext cx="86106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8373823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304035045"/>
              </p:ext>
            </p:extLst>
          </p:nvPr>
        </p:nvGraphicFramePr>
        <p:xfrm>
          <a:off x="228601" y="457200"/>
          <a:ext cx="84582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85707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5410200"/>
            <a:ext cx="6074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2"/>
                </a:solidFill>
              </a:rPr>
              <a:t>______</a:t>
            </a:r>
          </a:p>
          <a:p>
            <a:r>
              <a:rPr lang="en-US" sz="1000" dirty="0" smtClean="0">
                <a:solidFill>
                  <a:schemeClr val="bg2"/>
                </a:solidFill>
              </a:rPr>
              <a:t>Source: Behavioral Risk Factor Surveillance System, Arizona, Arizona Department of Health Services.</a:t>
            </a:r>
            <a:endParaRPr lang="en-US" sz="1000" dirty="0">
              <a:solidFill>
                <a:schemeClr val="bg2"/>
              </a:solidFill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83185450"/>
              </p:ext>
            </p:extLst>
          </p:nvPr>
        </p:nvGraphicFramePr>
        <p:xfrm>
          <a:off x="304800" y="609600"/>
          <a:ext cx="8458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6183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884238"/>
          </a:xfrm>
        </p:spPr>
        <p:txBody>
          <a:bodyPr anchor="t"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Required to Address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752600"/>
            <a:ext cx="6934200" cy="3657600"/>
          </a:xfrm>
        </p:spPr>
        <p:txBody>
          <a:bodyPr>
            <a:noAutofit/>
          </a:bodyPr>
          <a:lstStyle/>
          <a:p>
            <a:pPr marL="457200" indent="-457200" eaLnBrk="1" hangingPunct="1">
              <a:buAutoNum type="arabicPeriod"/>
            </a:pPr>
            <a:r>
              <a:rPr lang="en-US" dirty="0" smtClean="0">
                <a:ea typeface="ＭＳ Ｐゴシック" pitchFamily="34" charset="-128"/>
              </a:rPr>
              <a:t>Description of the target audience</a:t>
            </a:r>
          </a:p>
          <a:p>
            <a:pPr marL="457200" indent="-457200" eaLnBrk="1" hangingPunct="1">
              <a:buAutoNum type="arabicPeriod"/>
            </a:pPr>
            <a:r>
              <a:rPr lang="en-US" dirty="0" smtClean="0">
                <a:ea typeface="ＭＳ Ｐゴシック" pitchFamily="34" charset="-128"/>
              </a:rPr>
              <a:t>Their nutrition-related behavioral and lifestyle characteristics</a:t>
            </a:r>
          </a:p>
          <a:p>
            <a:pPr marL="457200" indent="-457200" eaLnBrk="1" hangingPunct="1">
              <a:buAutoNum type="arabicPeriod"/>
            </a:pPr>
            <a:r>
              <a:rPr lang="en-US" dirty="0" smtClean="0">
                <a:ea typeface="ＭＳ Ｐゴシック" pitchFamily="34" charset="-128"/>
              </a:rPr>
              <a:t>Availability of other programs that target same population</a:t>
            </a:r>
          </a:p>
          <a:p>
            <a:pPr marL="457200" indent="-457200" eaLnBrk="1" hangingPunct="1">
              <a:buAutoNum type="arabicPeriod"/>
            </a:pPr>
            <a:r>
              <a:rPr lang="en-US" dirty="0" smtClean="0">
                <a:ea typeface="ＭＳ Ｐゴシック" pitchFamily="34" charset="-128"/>
              </a:rPr>
              <a:t>Areas where target audience is underserved</a:t>
            </a:r>
          </a:p>
          <a:p>
            <a:pPr marL="457200" indent="-457200" eaLnBrk="1" hangingPunct="1">
              <a:buAutoNum type="arabicPeriod"/>
            </a:pPr>
            <a:r>
              <a:rPr lang="en-US" dirty="0" smtClean="0">
                <a:ea typeface="ＭＳ Ｐゴシック" pitchFamily="34" charset="-128"/>
              </a:rPr>
              <a:t>Implications for planning.</a:t>
            </a:r>
          </a:p>
        </p:txBody>
      </p:sp>
    </p:spTree>
    <p:extLst>
      <p:ext uri="{BB962C8B-B14F-4D97-AF65-F5344CB8AC3E}">
        <p14:creationId xmlns:p14="http://schemas.microsoft.com/office/powerpoint/2010/main" val="377338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5410200"/>
            <a:ext cx="6074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2"/>
                </a:solidFill>
              </a:rPr>
              <a:t>______</a:t>
            </a:r>
          </a:p>
          <a:p>
            <a:r>
              <a:rPr lang="en-US" sz="1000" dirty="0" smtClean="0">
                <a:solidFill>
                  <a:schemeClr val="bg2"/>
                </a:solidFill>
              </a:rPr>
              <a:t>Source: Behavioral Risk Factor Surveillance System, Arizona, Arizona Department of Health Services.</a:t>
            </a:r>
            <a:endParaRPr lang="en-US" sz="1000" dirty="0">
              <a:solidFill>
                <a:schemeClr val="bg2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</p:spPr>
        <p:txBody>
          <a:bodyPr/>
          <a:lstStyle/>
          <a:p>
            <a:r>
              <a:rPr lang="en-US" sz="2800" b="1" dirty="0" smtClean="0"/>
              <a:t>Adults Insufficiently Active and Inactive</a:t>
            </a:r>
            <a:endParaRPr lang="en-US" sz="2800" b="1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606267579"/>
              </p:ext>
            </p:extLst>
          </p:nvPr>
        </p:nvGraphicFramePr>
        <p:xfrm>
          <a:off x="381000" y="1295400"/>
          <a:ext cx="8077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2133600" y="1524000"/>
            <a:ext cx="4495799" cy="990600"/>
            <a:chOff x="0" y="0"/>
            <a:chExt cx="3448050" cy="56197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1625" y="76200"/>
              <a:ext cx="1876425" cy="4857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571625" cy="56197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58345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1143000"/>
          </a:xfrm>
        </p:spPr>
        <p:txBody>
          <a:bodyPr/>
          <a:lstStyle/>
          <a:p>
            <a:r>
              <a:rPr lang="en-US" dirty="0" smtClean="0"/>
              <a:t>Environment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8717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Opportunities for Healthy Choices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7772400" cy="3276600"/>
          </a:xfrm>
        </p:spPr>
        <p:txBody>
          <a:bodyPr>
            <a:noAutofit/>
          </a:bodyPr>
          <a:lstStyle/>
          <a:p>
            <a:r>
              <a:rPr lang="en-US" dirty="0" smtClean="0"/>
              <a:t>Households in lower-income neighborhoods often have less access to places that sell healthy foods at lower prices.</a:t>
            </a:r>
          </a:p>
          <a:p>
            <a:r>
              <a:rPr lang="en-US" dirty="0" smtClean="0"/>
              <a:t>Better access to supermarkets or large grocery stores is associated with healthier food intake.</a:t>
            </a:r>
          </a:p>
        </p:txBody>
      </p:sp>
    </p:spTree>
    <p:extLst>
      <p:ext uri="{BB962C8B-B14F-4D97-AF65-F5344CB8AC3E}">
        <p14:creationId xmlns:p14="http://schemas.microsoft.com/office/powerpoint/2010/main" val="394274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z="3200" dirty="0" smtClean="0"/>
              <a:t>Low Income - Low Access </a:t>
            </a:r>
            <a:br>
              <a:rPr lang="en-US" sz="3200" dirty="0" smtClean="0"/>
            </a:br>
            <a:r>
              <a:rPr lang="en-US" sz="3200" dirty="0" smtClean="0"/>
              <a:t>to a Food Retail Outlet - update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114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Low income means census tracts where</a:t>
            </a:r>
          </a:p>
          <a:p>
            <a:pPr lvl="1"/>
            <a:r>
              <a:rPr lang="en-US" sz="2000" dirty="0"/>
              <a:t>P</a:t>
            </a:r>
            <a:r>
              <a:rPr lang="en-US" sz="2000" dirty="0" smtClean="0"/>
              <a:t>overty </a:t>
            </a:r>
            <a:r>
              <a:rPr lang="en-US" sz="2000" dirty="0"/>
              <a:t>rate is at least 20 percent or </a:t>
            </a:r>
            <a:endParaRPr lang="en-US" sz="2000" dirty="0" smtClean="0"/>
          </a:p>
          <a:p>
            <a:pPr lvl="1"/>
            <a:r>
              <a:rPr lang="en-US" sz="2000" dirty="0"/>
              <a:t>M</a:t>
            </a:r>
            <a:r>
              <a:rPr lang="en-US" sz="2000" dirty="0" smtClean="0"/>
              <a:t>edian </a:t>
            </a:r>
            <a:r>
              <a:rPr lang="en-US" sz="2000" dirty="0"/>
              <a:t>family income </a:t>
            </a:r>
            <a:r>
              <a:rPr lang="en-US" sz="2000" dirty="0" smtClean="0"/>
              <a:t>&lt;= 80% of metropolitan </a:t>
            </a:r>
            <a:r>
              <a:rPr lang="en-US" sz="2000" dirty="0"/>
              <a:t>area or </a:t>
            </a:r>
            <a:r>
              <a:rPr lang="en-US" sz="2000" dirty="0" smtClean="0"/>
              <a:t>state </a:t>
            </a:r>
            <a:r>
              <a:rPr lang="en-US" sz="2000" dirty="0"/>
              <a:t>median </a:t>
            </a:r>
            <a:r>
              <a:rPr lang="en-US" sz="2000" dirty="0" smtClean="0"/>
              <a:t>income</a:t>
            </a:r>
          </a:p>
          <a:p>
            <a:r>
              <a:rPr lang="en-US" sz="2400" dirty="0" smtClean="0"/>
              <a:t>Low access means census tracts where</a:t>
            </a:r>
            <a:r>
              <a:rPr lang="en-US" sz="2400" dirty="0"/>
              <a:t> </a:t>
            </a:r>
            <a:r>
              <a:rPr lang="en-US" sz="2400" dirty="0" smtClean="0"/>
              <a:t>distance to a supermarket or large grocery store is</a:t>
            </a:r>
          </a:p>
          <a:p>
            <a:pPr lvl="2"/>
            <a:r>
              <a:rPr lang="en-US" sz="2000" dirty="0" smtClean="0"/>
              <a:t>&gt; 1 mile in urban area </a:t>
            </a:r>
          </a:p>
          <a:p>
            <a:pPr lvl="2"/>
            <a:r>
              <a:rPr lang="en-US" sz="2000" dirty="0" smtClean="0"/>
              <a:t>&gt;10 miles in rural area</a:t>
            </a:r>
          </a:p>
          <a:p>
            <a:r>
              <a:rPr lang="en-US" sz="2400" dirty="0" smtClean="0"/>
              <a:t>Tracts meeting definition in 2015:</a:t>
            </a:r>
          </a:p>
          <a:p>
            <a:pPr lvl="1"/>
            <a:r>
              <a:rPr lang="en-US" sz="2000" dirty="0" smtClean="0"/>
              <a:t>Arizona: 17% of tracts with 9.2% of population</a:t>
            </a:r>
          </a:p>
          <a:p>
            <a:pPr lvl="1"/>
            <a:r>
              <a:rPr lang="en-US" sz="2000" dirty="0" smtClean="0"/>
              <a:t>US: 12.7% of tracts with 6.5% of population.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5594866"/>
            <a:ext cx="495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USDA ERS Food Access Research Atlas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6915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5105614"/>
              </p:ext>
            </p:extLst>
          </p:nvPr>
        </p:nvGraphicFramePr>
        <p:xfrm>
          <a:off x="990600" y="1295400"/>
          <a:ext cx="7391400" cy="460248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886200"/>
                <a:gridCol w="1600200"/>
                <a:gridCol w="1905000"/>
              </a:tblGrid>
              <a:tr h="41489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Method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Eligible</a:t>
                      </a:r>
                      <a:endParaRPr lang="en-US" sz="2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Not eligible</a:t>
                      </a:r>
                      <a:endParaRPr lang="en-US" sz="2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14891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Walked</a:t>
                      </a:r>
                      <a:endParaRPr lang="en-US" sz="2800" b="1" i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3.3%</a:t>
                      </a:r>
                      <a:endParaRPr lang="en-US" sz="28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1.2%</a:t>
                      </a:r>
                      <a:endParaRPr lang="en-US" sz="28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14891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Bicycle</a:t>
                      </a:r>
                      <a:endParaRPr lang="en-US" sz="28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1.5%</a:t>
                      </a:r>
                      <a:endParaRPr lang="en-US" sz="28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0.7%</a:t>
                      </a:r>
                      <a:endParaRPr lang="en-US" sz="28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14891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Bus, trolley,</a:t>
                      </a:r>
                      <a:r>
                        <a:rPr lang="en-US" sz="2800" b="1" baseline="0" dirty="0" smtClean="0">
                          <a:solidFill>
                            <a:srgbClr val="FF0000"/>
                          </a:solidFill>
                        </a:rPr>
                        <a:t> or streetcar</a:t>
                      </a:r>
                      <a:endParaRPr lang="en-US" sz="28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3.7%</a:t>
                      </a:r>
                      <a:endParaRPr lang="en-US" sz="28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1.1%</a:t>
                      </a:r>
                      <a:endParaRPr lang="en-US" sz="28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14891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Motorcycle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0.2%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0.4%</a:t>
                      </a:r>
                      <a:endParaRPr lang="en-US" sz="2800" b="1" dirty="0"/>
                    </a:p>
                  </a:txBody>
                  <a:tcPr/>
                </a:tc>
              </a:tr>
              <a:tr h="414891">
                <a:tc>
                  <a:txBody>
                    <a:bodyPr/>
                    <a:lstStyle/>
                    <a:p>
                      <a:r>
                        <a:rPr lang="en-US" sz="2800" baseline="0" dirty="0" smtClean="0"/>
                        <a:t>Car, truck or van</a:t>
                      </a:r>
                      <a:endParaRPr lang="en-US" sz="2800" b="1" i="0" baseline="0" dirty="0" smtClean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aseline="0" dirty="0" smtClean="0"/>
                        <a:t>84.0%</a:t>
                      </a:r>
                      <a:endParaRPr lang="en-US" sz="2800" b="1" i="0" baseline="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aseline="0" dirty="0" smtClean="0"/>
                        <a:t>88.9%</a:t>
                      </a:r>
                      <a:endParaRPr lang="en-US" sz="2800" b="1" i="0" baseline="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414891">
                <a:tc>
                  <a:txBody>
                    <a:bodyPr/>
                    <a:lstStyle/>
                    <a:p>
                      <a:r>
                        <a:rPr lang="en-US" sz="2800" baseline="0" dirty="0" smtClean="0"/>
                        <a:t>Other method</a:t>
                      </a:r>
                      <a:endParaRPr lang="en-US" sz="2800" b="1" i="0" baseline="0" dirty="0" smtClean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aseline="0" dirty="0" smtClean="0"/>
                        <a:t>2.4%</a:t>
                      </a:r>
                      <a:endParaRPr lang="en-US" sz="2800" b="1" i="0" baseline="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aseline="0" dirty="0" smtClean="0"/>
                        <a:t>1.1%</a:t>
                      </a:r>
                      <a:endParaRPr lang="en-US" sz="2800" b="1" i="0" baseline="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414891">
                <a:tc>
                  <a:txBody>
                    <a:bodyPr/>
                    <a:lstStyle/>
                    <a:p>
                      <a:r>
                        <a:rPr lang="en-US" sz="2800" baseline="0" dirty="0" smtClean="0"/>
                        <a:t>Worked at home</a:t>
                      </a:r>
                      <a:endParaRPr lang="en-US" sz="2800" b="1" i="0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aseline="0" dirty="0" smtClean="0"/>
                        <a:t>4.8%</a:t>
                      </a:r>
                      <a:endParaRPr lang="en-US" sz="2800" b="1" i="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aseline="0" dirty="0" smtClean="0"/>
                        <a:t>6.6%</a:t>
                      </a:r>
                      <a:endParaRPr lang="en-US" sz="2800" b="1" i="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14891">
                <a:tc>
                  <a:txBody>
                    <a:bodyPr/>
                    <a:lstStyle/>
                    <a:p>
                      <a:endParaRPr lang="en-US" sz="2800" b="1" i="0" baseline="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aseline="0" dirty="0" smtClean="0"/>
                        <a:t>100%</a:t>
                      </a:r>
                      <a:endParaRPr lang="en-US" sz="2800" b="1" i="0" baseline="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aseline="0" dirty="0" smtClean="0"/>
                        <a:t>100%</a:t>
                      </a:r>
                      <a:endParaRPr lang="en-US" sz="2800" b="1" i="0" baseline="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5992093"/>
            <a:ext cx="28087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______</a:t>
            </a:r>
          </a:p>
          <a:p>
            <a:pPr algn="ctr"/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Source: U.S. Census PUMS, Arizona (2016).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762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Transportation to Work, 2016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56541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sz="3200" dirty="0" smtClean="0"/>
              <a:t>Eligible Population: Transportation to Work</a:t>
            </a:r>
            <a:br>
              <a:rPr lang="en-US" sz="3200" dirty="0" smtClean="0"/>
            </a:br>
            <a:r>
              <a:rPr lang="en-US" sz="2400" dirty="0" smtClean="0"/>
              <a:t>(</a:t>
            </a:r>
            <a:r>
              <a:rPr lang="en-US" sz="2800" dirty="0" smtClean="0"/>
              <a:t>of those who worked outside their home</a:t>
            </a:r>
            <a:r>
              <a:rPr lang="en-US" sz="2400" dirty="0" smtClean="0"/>
              <a:t>)</a:t>
            </a:r>
            <a:endParaRPr lang="en-US" sz="2800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350560019"/>
              </p:ext>
            </p:extLst>
          </p:nvPr>
        </p:nvGraphicFramePr>
        <p:xfrm>
          <a:off x="609600" y="1565029"/>
          <a:ext cx="8001000" cy="424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000" y="6160772"/>
            <a:ext cx="28087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______</a:t>
            </a:r>
          </a:p>
          <a:p>
            <a:pPr algn="ctr"/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Source: U.S. Census PUMS, Arizona (2016).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5715000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9% of eligible population used an active form of transportation to work.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90015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771398"/>
              </p:ext>
            </p:extLst>
          </p:nvPr>
        </p:nvGraphicFramePr>
        <p:xfrm>
          <a:off x="457200" y="381000"/>
          <a:ext cx="8229600" cy="5745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890467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347657"/>
              </p:ext>
            </p:extLst>
          </p:nvPr>
        </p:nvGraphicFramePr>
        <p:xfrm>
          <a:off x="762000" y="1066800"/>
          <a:ext cx="7620000" cy="4219746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752600"/>
                <a:gridCol w="1066800"/>
                <a:gridCol w="1181100"/>
                <a:gridCol w="1181100"/>
                <a:gridCol w="1295400"/>
                <a:gridCol w="1143000"/>
              </a:tblGrid>
              <a:tr h="990600"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aseline="0" dirty="0" smtClean="0">
                          <a:effectLst/>
                        </a:rPr>
                        <a:t>Schools Requiring Students to Take One or More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Health </a:t>
                      </a:r>
                      <a:r>
                        <a:rPr lang="en-US" sz="2400" dirty="0">
                          <a:effectLst/>
                        </a:rPr>
                        <a:t>Education </a:t>
                      </a:r>
                      <a:r>
                        <a:rPr lang="en-US" sz="2400" dirty="0" smtClean="0">
                          <a:effectLst/>
                        </a:rPr>
                        <a:t>Courses</a:t>
                      </a:r>
                      <a:endParaRPr lang="en-US" sz="2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5033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baseline="0" dirty="0">
                          <a:effectLst/>
                        </a:rPr>
                        <a:t>2008</a:t>
                      </a:r>
                      <a:endParaRPr lang="en-US" sz="2400" b="1" i="0" baseline="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baseline="0" dirty="0">
                          <a:effectLst/>
                        </a:rPr>
                        <a:t>2010</a:t>
                      </a:r>
                      <a:endParaRPr lang="en-US" sz="2400" b="1" i="0" baseline="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baseline="0" dirty="0">
                          <a:effectLst/>
                        </a:rPr>
                        <a:t>2012</a:t>
                      </a:r>
                      <a:endParaRPr lang="en-US" sz="2400" b="1" i="0" baseline="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baseline="0" dirty="0">
                          <a:effectLst/>
                        </a:rPr>
                        <a:t>2014</a:t>
                      </a:r>
                      <a:endParaRPr lang="en-US" sz="2400" b="1" i="0" baseline="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baseline="0" dirty="0">
                          <a:effectLst/>
                        </a:rPr>
                        <a:t>2016</a:t>
                      </a:r>
                      <a:endParaRPr lang="en-US" sz="2400" b="1" i="0" baseline="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4938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Two </a:t>
                      </a:r>
                      <a:r>
                        <a:rPr lang="en-US" sz="2400" dirty="0">
                          <a:effectLst/>
                        </a:rPr>
                        <a:t>or </a:t>
                      </a:r>
                      <a:r>
                        <a:rPr lang="en-US" sz="2400" dirty="0" smtClean="0">
                          <a:effectLst/>
                        </a:rPr>
                        <a:t>more</a:t>
                      </a:r>
                      <a:endParaRPr lang="en-US" sz="2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baseline="0" dirty="0">
                          <a:effectLst/>
                        </a:rPr>
                        <a:t>16.5%</a:t>
                      </a:r>
                      <a:endParaRPr lang="en-US" sz="24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baseline="0" dirty="0">
                          <a:effectLst/>
                        </a:rPr>
                        <a:t>18.5%</a:t>
                      </a:r>
                      <a:endParaRPr lang="en-US" sz="24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baseline="0" dirty="0">
                          <a:effectLst/>
                        </a:rPr>
                        <a:t>16.8%</a:t>
                      </a:r>
                      <a:endParaRPr lang="en-US" sz="24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baseline="0" dirty="0">
                          <a:effectLst/>
                        </a:rPr>
                        <a:t>15.3%</a:t>
                      </a:r>
                      <a:endParaRPr lang="en-US" sz="24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baseline="0" dirty="0">
                          <a:effectLst/>
                        </a:rPr>
                        <a:t>13.8%</a:t>
                      </a:r>
                      <a:endParaRPr lang="en-US" sz="24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98498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Only one</a:t>
                      </a:r>
                      <a:endParaRPr lang="en-US" sz="2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baseline="0" dirty="0">
                          <a:effectLst/>
                        </a:rPr>
                        <a:t>32.3%</a:t>
                      </a:r>
                      <a:endParaRPr lang="en-US" sz="24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baseline="0" dirty="0">
                          <a:effectLst/>
                        </a:rPr>
                        <a:t>35.9%</a:t>
                      </a:r>
                      <a:endParaRPr lang="en-US" sz="24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baseline="0" dirty="0">
                          <a:effectLst/>
                        </a:rPr>
                        <a:t>24.2%</a:t>
                      </a:r>
                      <a:endParaRPr lang="en-US" sz="24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baseline="0" dirty="0">
                          <a:effectLst/>
                        </a:rPr>
                        <a:t>29.7%</a:t>
                      </a:r>
                      <a:endParaRPr lang="en-US" sz="24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baseline="0" dirty="0">
                          <a:effectLst/>
                        </a:rPr>
                        <a:t>29.5%</a:t>
                      </a:r>
                      <a:endParaRPr lang="en-US" sz="24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000" y="5791440"/>
            <a:ext cx="2353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______</a:t>
            </a:r>
          </a:p>
          <a:p>
            <a:pPr algn="ctr"/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Source: School Health Profiles (2017).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82842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3118375"/>
              </p:ext>
            </p:extLst>
          </p:nvPr>
        </p:nvGraphicFramePr>
        <p:xfrm>
          <a:off x="457198" y="762001"/>
          <a:ext cx="8229601" cy="5803553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3915053"/>
                <a:gridCol w="878889"/>
                <a:gridCol w="878889"/>
                <a:gridCol w="909896"/>
                <a:gridCol w="823437"/>
                <a:gridCol w="823437"/>
              </a:tblGrid>
              <a:tr h="359501"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School with Policies </a:t>
                      </a:r>
                      <a:r>
                        <a:rPr lang="en-US" sz="2800" dirty="0">
                          <a:effectLst/>
                        </a:rPr>
                        <a:t>and Practices </a:t>
                      </a:r>
                      <a:endParaRPr lang="en-US" sz="28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on </a:t>
                      </a:r>
                      <a:r>
                        <a:rPr lang="en-US" sz="2800" dirty="0">
                          <a:effectLst/>
                        </a:rPr>
                        <a:t>Physical Activity</a:t>
                      </a:r>
                      <a:endParaRPr lang="en-US" sz="2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17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effectLst/>
                        </a:rPr>
                        <a:t>2008</a:t>
                      </a:r>
                      <a:endParaRPr lang="en-US" sz="1800" b="1" i="0" baseline="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effectLst/>
                        </a:rPr>
                        <a:t>2010</a:t>
                      </a:r>
                      <a:endParaRPr lang="en-US" sz="1800" b="1" i="0" baseline="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effectLst/>
                        </a:rPr>
                        <a:t>2012</a:t>
                      </a:r>
                      <a:endParaRPr lang="en-US" sz="1800" b="1" i="0" baseline="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effectLst/>
                        </a:rPr>
                        <a:t>2014</a:t>
                      </a:r>
                      <a:endParaRPr lang="en-US" sz="1800" b="1" i="0" baseline="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effectLst/>
                        </a:rPr>
                        <a:t>2016</a:t>
                      </a:r>
                      <a:endParaRPr lang="en-US" sz="1800" b="1" i="0" baseline="0" dirty="0">
                        <a:effectLst/>
                      </a:endParaRPr>
                    </a:p>
                  </a:txBody>
                  <a:tcPr marL="68580" marR="68580" marT="0" marB="0" anchor="ctr"/>
                </a:tc>
              </a:tr>
              <a:tr h="10339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>
                          <a:effectLst/>
                        </a:rPr>
                        <a:t>Offered opportunities for all students to participate in intramural activities or physical activity clubs.</a:t>
                      </a:r>
                      <a:endParaRPr lang="en-US" sz="1800" baseline="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effectLst/>
                        </a:rPr>
                        <a:t>71.2%</a:t>
                      </a:r>
                      <a:endParaRPr lang="en-US" sz="18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effectLst/>
                        </a:rPr>
                        <a:t>72.1%</a:t>
                      </a:r>
                      <a:endParaRPr lang="en-US" sz="18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effectLst/>
                        </a:rPr>
                        <a:t>64.1%</a:t>
                      </a:r>
                      <a:endParaRPr lang="en-US" sz="18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effectLst/>
                        </a:rPr>
                        <a:t>65.8%</a:t>
                      </a:r>
                      <a:endParaRPr lang="en-US" sz="18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effectLst/>
                        </a:rPr>
                        <a:t>71.1%</a:t>
                      </a:r>
                      <a:endParaRPr lang="en-US" sz="18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1386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effectLst/>
                        </a:rPr>
                        <a:t>PE teachers </a:t>
                      </a:r>
                      <a:r>
                        <a:rPr lang="en-US" sz="1800" baseline="0" dirty="0">
                          <a:effectLst/>
                        </a:rPr>
                        <a:t>or specialists received professional development on </a:t>
                      </a:r>
                      <a:r>
                        <a:rPr lang="en-US" sz="1800" baseline="0" dirty="0" smtClean="0">
                          <a:effectLst/>
                        </a:rPr>
                        <a:t>PE or PA </a:t>
                      </a:r>
                      <a:r>
                        <a:rPr lang="en-US" sz="1800" baseline="0" dirty="0">
                          <a:effectLst/>
                        </a:rPr>
                        <a:t>during the past year.</a:t>
                      </a:r>
                      <a:endParaRPr lang="en-US" sz="1800" baseline="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baseline="0" dirty="0">
                          <a:effectLst/>
                        </a:rPr>
                        <a:t>*</a:t>
                      </a:r>
                      <a:endParaRPr lang="en-US" sz="18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baseline="0" dirty="0">
                          <a:effectLst/>
                        </a:rPr>
                        <a:t>*</a:t>
                      </a:r>
                      <a:endParaRPr lang="en-US" sz="18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baseline="0" dirty="0">
                          <a:effectLst/>
                        </a:rPr>
                        <a:t>*</a:t>
                      </a:r>
                      <a:endParaRPr lang="en-US" sz="18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effectLst/>
                        </a:rPr>
                        <a:t>58.4%</a:t>
                      </a:r>
                      <a:endParaRPr lang="en-US" sz="18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effectLst/>
                        </a:rPr>
                        <a:t>66.9%</a:t>
                      </a:r>
                      <a:endParaRPr lang="en-US" sz="18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1386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>
                          <a:effectLst/>
                        </a:rPr>
                        <a:t>Used the School Health Index or </a:t>
                      </a:r>
                      <a:r>
                        <a:rPr lang="en-US" sz="1800" baseline="0" dirty="0" smtClean="0">
                          <a:effectLst/>
                        </a:rPr>
                        <a:t>similar </a:t>
                      </a:r>
                      <a:r>
                        <a:rPr lang="en-US" sz="1800" baseline="0" dirty="0">
                          <a:effectLst/>
                        </a:rPr>
                        <a:t>self-assessment tool to assess </a:t>
                      </a:r>
                      <a:r>
                        <a:rPr lang="en-US" sz="1800" baseline="0" dirty="0" smtClean="0">
                          <a:effectLst/>
                        </a:rPr>
                        <a:t>policies</a:t>
                      </a:r>
                      <a:r>
                        <a:rPr lang="en-US" sz="1800" baseline="0" dirty="0">
                          <a:effectLst/>
                        </a:rPr>
                        <a:t>, activities, and </a:t>
                      </a:r>
                      <a:r>
                        <a:rPr lang="en-US" sz="1800" baseline="0" dirty="0" smtClean="0">
                          <a:effectLst/>
                        </a:rPr>
                        <a:t>programs.</a:t>
                      </a:r>
                      <a:endParaRPr lang="en-US" sz="1800" baseline="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effectLst/>
                        </a:rPr>
                        <a:t>24.6%</a:t>
                      </a:r>
                      <a:endParaRPr lang="en-US" sz="18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effectLst/>
                        </a:rPr>
                        <a:t>25.8%</a:t>
                      </a:r>
                      <a:endParaRPr lang="en-US" sz="18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effectLst/>
                        </a:rPr>
                        <a:t>31.1%</a:t>
                      </a:r>
                      <a:endParaRPr lang="en-US" sz="18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effectLst/>
                        </a:rPr>
                        <a:t>32.4%</a:t>
                      </a:r>
                      <a:endParaRPr lang="en-US" sz="18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effectLst/>
                        </a:rPr>
                        <a:t>35.5%</a:t>
                      </a:r>
                      <a:endParaRPr lang="en-US" sz="1800" b="1" i="0" baseline="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3340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*Data not available</a:t>
                      </a:r>
                      <a:endParaRPr lang="en-US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717922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5983757"/>
              </p:ext>
            </p:extLst>
          </p:nvPr>
        </p:nvGraphicFramePr>
        <p:xfrm>
          <a:off x="228598" y="609601"/>
          <a:ext cx="8458202" cy="5578491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5273940"/>
                <a:gridCol w="1094590"/>
                <a:gridCol w="995083"/>
                <a:gridCol w="1094589"/>
              </a:tblGrid>
              <a:tr h="990599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Schools </a:t>
                      </a:r>
                      <a:r>
                        <a:rPr lang="en-US" sz="2800" dirty="0">
                          <a:effectLst/>
                        </a:rPr>
                        <a:t>in which those </a:t>
                      </a:r>
                      <a:r>
                        <a:rPr lang="en-US" sz="2800" dirty="0" smtClean="0">
                          <a:effectLst/>
                        </a:rPr>
                        <a:t>who teach PE</a:t>
                      </a:r>
                      <a:endParaRPr lang="en-US" sz="28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are </a:t>
                      </a:r>
                      <a:r>
                        <a:rPr lang="en-US" sz="2800" dirty="0">
                          <a:effectLst/>
                        </a:rPr>
                        <a:t>provided with the following materials</a:t>
                      </a:r>
                      <a:endParaRPr lang="en-US" sz="2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89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2012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2014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2016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</a:tr>
              <a:tr h="10072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Students participating in </a:t>
                      </a:r>
                      <a:r>
                        <a:rPr lang="en-US" sz="1800" dirty="0" smtClean="0">
                          <a:effectLst/>
                        </a:rPr>
                        <a:t>physical activity breaks </a:t>
                      </a:r>
                      <a:r>
                        <a:rPr lang="en-US" sz="1800" dirty="0">
                          <a:effectLst/>
                        </a:rPr>
                        <a:t>in classrooms during the school day outside of </a:t>
                      </a:r>
                      <a:r>
                        <a:rPr lang="en-US" sz="1800" dirty="0" smtClean="0">
                          <a:effectLst/>
                        </a:rPr>
                        <a:t>physical education.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53.8%</a:t>
                      </a:r>
                      <a:endParaRPr lang="en-US" sz="2000" b="1" dirty="0">
                        <a:effectLst/>
                        <a:latin typeface="Calibri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59.1%</a:t>
                      </a:r>
                      <a:endParaRPr lang="en-US" sz="2000" b="1" dirty="0">
                        <a:effectLst/>
                        <a:latin typeface="Calibri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57.3%</a:t>
                      </a:r>
                      <a:endParaRPr lang="en-US" sz="2000" b="1" dirty="0">
                        <a:effectLst/>
                        <a:latin typeface="Calibri"/>
                      </a:endParaRPr>
                    </a:p>
                  </a:txBody>
                  <a:tcPr marL="55389" marR="55389" marT="0" marB="0" anchor="ctr"/>
                </a:tc>
              </a:tr>
              <a:tr h="13429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Opportunities for students to participate in </a:t>
                      </a:r>
                      <a:r>
                        <a:rPr lang="en-US" sz="1800" dirty="0" smtClean="0">
                          <a:effectLst/>
                        </a:rPr>
                        <a:t>physical activity before </a:t>
                      </a:r>
                      <a:r>
                        <a:rPr lang="en-US" sz="1800" dirty="0">
                          <a:effectLst/>
                        </a:rPr>
                        <a:t>the school day through organized physical activities or access to facilities or equipment for physical activity.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*</a:t>
                      </a:r>
                      <a:endParaRPr lang="en-US" sz="2000" b="1" dirty="0">
                        <a:effectLst/>
                        <a:latin typeface="Calibri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51.8%</a:t>
                      </a:r>
                      <a:endParaRPr lang="en-US" sz="2000" b="1" dirty="0">
                        <a:effectLst/>
                        <a:latin typeface="Calibri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50.3%</a:t>
                      </a:r>
                      <a:endParaRPr lang="en-US" sz="2000" b="1" dirty="0">
                        <a:effectLst/>
                        <a:latin typeface="Calibri"/>
                      </a:endParaRPr>
                    </a:p>
                  </a:txBody>
                  <a:tcPr marL="55389" marR="55389" marT="0" marB="0" anchor="ctr"/>
                </a:tc>
              </a:tr>
              <a:tr h="6714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Joint </a:t>
                      </a:r>
                      <a:r>
                        <a:rPr lang="en-US" sz="1800" dirty="0">
                          <a:effectLst/>
                        </a:rPr>
                        <a:t>use agreement for shared use of school or community physical activity facilities.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60.6%</a:t>
                      </a:r>
                      <a:endParaRPr lang="en-US" sz="2000" b="1" dirty="0">
                        <a:effectLst/>
                        <a:latin typeface="Calibri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56.1%</a:t>
                      </a:r>
                      <a:endParaRPr lang="en-US" sz="2000" b="1" dirty="0">
                        <a:effectLst/>
                        <a:latin typeface="Calibri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54.6%</a:t>
                      </a:r>
                      <a:endParaRPr lang="en-US" sz="2000" b="1" dirty="0">
                        <a:effectLst/>
                        <a:latin typeface="Calibri"/>
                      </a:endParaRPr>
                    </a:p>
                  </a:txBody>
                  <a:tcPr marL="55389" marR="55389" marT="0" marB="0" anchor="ctr"/>
                </a:tc>
              </a:tr>
              <a:tr h="10072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Established, implemented, or evaluated comprehensive school physical activity program (CSPAP).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*</a:t>
                      </a:r>
                      <a:endParaRPr lang="en-US" sz="2000" b="1" dirty="0">
                        <a:effectLst/>
                        <a:latin typeface="Calibri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3.5%</a:t>
                      </a:r>
                      <a:endParaRPr lang="en-US" sz="2000" b="1" dirty="0">
                        <a:effectLst/>
                        <a:latin typeface="Calibri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2.3%</a:t>
                      </a:r>
                      <a:endParaRPr lang="en-US" sz="2000" b="1" dirty="0">
                        <a:effectLst/>
                        <a:latin typeface="Calibri"/>
                      </a:endParaRPr>
                    </a:p>
                  </a:txBody>
                  <a:tcPr marL="55389" marR="55389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5112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 anchor="t"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Data Sources</a:t>
            </a:r>
            <a:endParaRPr lang="en-US" dirty="0" smtClean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447800"/>
            <a:ext cx="6934200" cy="4724400"/>
          </a:xfrm>
        </p:spPr>
        <p:txBody>
          <a:bodyPr>
            <a:noAutofit/>
          </a:bodyPr>
          <a:lstStyle/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sz="2400" dirty="0" smtClean="0">
                <a:ea typeface="ＭＳ Ｐゴシック" pitchFamily="34" charset="-128"/>
              </a:rPr>
              <a:t>U. S. Census, including American Community Survey (ACS) Public Use Microdata Set (PUMS)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sz="2400" dirty="0" smtClean="0">
                <a:ea typeface="ＭＳ Ｐゴシック" pitchFamily="34" charset="-128"/>
              </a:rPr>
              <a:t>SNAP Utilization data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sz="2400" dirty="0" smtClean="0">
                <a:ea typeface="ＭＳ Ｐゴシック" pitchFamily="34" charset="-128"/>
              </a:rPr>
              <a:t>Behavior Risk Factor Surveillance System (BRFSS)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sz="2400" dirty="0" smtClean="0">
                <a:ea typeface="ＭＳ Ｐゴシック" pitchFamily="34" charset="-128"/>
              </a:rPr>
              <a:t>Youth Risk Behavior Survey (YRBS)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sz="2400" dirty="0" smtClean="0">
                <a:ea typeface="ＭＳ Ｐゴシック" pitchFamily="34" charset="-128"/>
              </a:rPr>
              <a:t>School Health Profiles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sz="2400" dirty="0" smtClean="0">
                <a:ea typeface="ＭＳ Ｐゴシック" pitchFamily="34" charset="-128"/>
              </a:rPr>
              <a:t>Social marketing studies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sz="2400" dirty="0" smtClean="0">
                <a:ea typeface="ＭＳ Ｐゴシック" pitchFamily="34" charset="-128"/>
              </a:rPr>
              <a:t>Centers for Disease Control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sz="2400" dirty="0" smtClean="0">
                <a:ea typeface="ＭＳ Ｐゴシック" pitchFamily="34" charset="-128"/>
              </a:rPr>
              <a:t>USDA – Economic Research Service</a:t>
            </a:r>
          </a:p>
        </p:txBody>
      </p:sp>
    </p:spTree>
    <p:extLst>
      <p:ext uri="{BB962C8B-B14F-4D97-AF65-F5344CB8AC3E}">
        <p14:creationId xmlns:p14="http://schemas.microsoft.com/office/powerpoint/2010/main" val="297358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5560"/>
            <a:ext cx="8229600" cy="87376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Empower Standards: </a:t>
            </a:r>
            <a:r>
              <a:rPr lang="en-US" sz="2800" b="1" dirty="0"/>
              <a:t>Level of </a:t>
            </a:r>
            <a:r>
              <a:rPr lang="en-US" sz="2800" b="1" dirty="0" smtClean="0"/>
              <a:t>Implementation</a:t>
            </a:r>
            <a:endParaRPr lang="en-US" sz="2800" dirty="0">
              <a:solidFill>
                <a:srgbClr val="C0504D"/>
              </a:solidFill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855258189"/>
              </p:ext>
            </p:extLst>
          </p:nvPr>
        </p:nvGraphicFramePr>
        <p:xfrm>
          <a:off x="304800" y="533400"/>
          <a:ext cx="86106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3973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Implications for Planning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57400"/>
            <a:ext cx="7772400" cy="3276600"/>
          </a:xfrm>
        </p:spPr>
        <p:txBody>
          <a:bodyPr>
            <a:normAutofit/>
          </a:bodyPr>
          <a:lstStyle/>
          <a:p>
            <a:r>
              <a:rPr lang="en-US" dirty="0" smtClean="0"/>
              <a:t>What strikes you as new/most important?</a:t>
            </a:r>
          </a:p>
          <a:p>
            <a:r>
              <a:rPr lang="en-US" dirty="0" smtClean="0"/>
              <a:t>What was not mentioned that you think should be addressed?</a:t>
            </a:r>
          </a:p>
          <a:p>
            <a:r>
              <a:rPr lang="en-US" dirty="0" smtClean="0"/>
              <a:t>What should we be continuing or doing differently because of what we have learned?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03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Needs Assessment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57400"/>
            <a:ext cx="7620000" cy="3200400"/>
          </a:xfrm>
        </p:spPr>
        <p:txBody>
          <a:bodyPr/>
          <a:lstStyle/>
          <a:p>
            <a:r>
              <a:rPr lang="en-US" dirty="0" smtClean="0"/>
              <a:t>Will be released with application training</a:t>
            </a:r>
          </a:p>
          <a:p>
            <a:r>
              <a:rPr lang="en-US" dirty="0" smtClean="0"/>
              <a:t>Posted on or before April 27</a:t>
            </a:r>
          </a:p>
          <a:p>
            <a:r>
              <a:rPr lang="en-US" dirty="0" smtClean="0"/>
              <a:t>Will notify in AZ Health Zone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695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County and Community level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 of needs assessment document is statewide, but</a:t>
            </a:r>
          </a:p>
          <a:p>
            <a:r>
              <a:rPr lang="en-US" dirty="0" smtClean="0"/>
              <a:t>Some information presented at county or community level</a:t>
            </a:r>
          </a:p>
          <a:p>
            <a:r>
              <a:rPr lang="en-US" dirty="0" smtClean="0"/>
              <a:t>Help with your community needs assessments and planning.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92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1143000"/>
          </a:xfrm>
        </p:spPr>
        <p:txBody>
          <a:bodyPr/>
          <a:lstStyle/>
          <a:p>
            <a:r>
              <a:rPr lang="en-US" dirty="0" smtClean="0"/>
              <a:t>Economics and Demographics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03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Births</a:t>
            </a:r>
            <a:br>
              <a:rPr lang="en-US" dirty="0" smtClean="0"/>
            </a:br>
            <a:r>
              <a:rPr lang="en-US" sz="3600" dirty="0" smtClean="0"/>
              <a:t>AHCCCS vs Other Payer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7840518"/>
              </p:ext>
            </p:extLst>
          </p:nvPr>
        </p:nvGraphicFramePr>
        <p:xfrm>
          <a:off x="457200" y="13716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919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ZHZ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AZHZ TEMPLATE</Template>
  <TotalTime>80</TotalTime>
  <Words>2329</Words>
  <Application>Microsoft Office PowerPoint</Application>
  <PresentationFormat>On-screen Show (4:3)</PresentationFormat>
  <Paragraphs>551</Paragraphs>
  <Slides>62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AZHZ TEMPLATE</vt:lpstr>
      <vt:lpstr>AZ Health Zones Needs Assessment</vt:lpstr>
      <vt:lpstr>Objective</vt:lpstr>
      <vt:lpstr>Identifying Need</vt:lpstr>
      <vt:lpstr>Why Do Needs Assessments?</vt:lpstr>
      <vt:lpstr>Required to Address</vt:lpstr>
      <vt:lpstr>Data Sources</vt:lpstr>
      <vt:lpstr>County and Community level data</vt:lpstr>
      <vt:lpstr>Economics and Demographics</vt:lpstr>
      <vt:lpstr>Births AHCCCS vs Other Payer</vt:lpstr>
      <vt:lpstr>Unemployment</vt:lpstr>
      <vt:lpstr>PowerPoint Presentation</vt:lpstr>
      <vt:lpstr>Federal Poverty Guidelines 2018 Contiguous U. S.</vt:lpstr>
      <vt:lpstr> Arizona Resident Incomes 2016 as a Percent of Federal Poverty Level</vt:lpstr>
      <vt:lpstr>Arizona Poverty Rates by Age Group</vt:lpstr>
      <vt:lpstr>Among Those on Food Assistance During the last 12 months . . .</vt:lpstr>
      <vt:lpstr>Family Composition and Labor Force Participation: 2016</vt:lpstr>
      <vt:lpstr>Educational Attainment Arizona Adults (2016)  Age 25 and Older</vt:lpstr>
      <vt:lpstr>Access to Health Care  and Nutritious Foods</vt:lpstr>
      <vt:lpstr>PowerPoint Presentation</vt:lpstr>
      <vt:lpstr>PowerPoint Presentation</vt:lpstr>
      <vt:lpstr>Food Insecurity, 2012 &amp; 2015</vt:lpstr>
      <vt:lpstr>FRAC attributes drop to</vt:lpstr>
      <vt:lpstr>Health Status</vt:lpstr>
      <vt:lpstr>PowerPoint Presentation</vt:lpstr>
      <vt:lpstr>PowerPoint Presentation</vt:lpstr>
      <vt:lpstr>Diabetes (2016)</vt:lpstr>
      <vt:lpstr>Hypertension (2015)</vt:lpstr>
      <vt:lpstr>PowerPoint Presentation</vt:lpstr>
      <vt:lpstr>PowerPoint Presentation</vt:lpstr>
      <vt:lpstr>PowerPoint Presentation</vt:lpstr>
      <vt:lpstr>High School Students  Perception of Weight</vt:lpstr>
      <vt:lpstr>High School Students Attempts to lose weight (2017)</vt:lpstr>
      <vt:lpstr>Health Habits</vt:lpstr>
      <vt:lpstr>Nutrition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Dairy Consumption</vt:lpstr>
      <vt:lpstr>Whole Grains </vt:lpstr>
      <vt:lpstr>Physical Activity</vt:lpstr>
      <vt:lpstr>Physical Activity Recommendations Weekly for Adults</vt:lpstr>
      <vt:lpstr>PowerPoint Presentation</vt:lpstr>
      <vt:lpstr>PowerPoint Presentation</vt:lpstr>
      <vt:lpstr>PowerPoint Presentation</vt:lpstr>
      <vt:lpstr>PowerPoint Presentation</vt:lpstr>
      <vt:lpstr>Adults Insufficiently Active and Inactive</vt:lpstr>
      <vt:lpstr>Environment</vt:lpstr>
      <vt:lpstr>Opportunities for Healthy Choices</vt:lpstr>
      <vt:lpstr>Low Income - Low Access  to a Food Retail Outlet - update</vt:lpstr>
      <vt:lpstr>Transportation to Work, 2016</vt:lpstr>
      <vt:lpstr>Eligible Population: Transportation to Work (of those who worked outside their home)</vt:lpstr>
      <vt:lpstr>PowerPoint Presentation</vt:lpstr>
      <vt:lpstr>PowerPoint Presentation</vt:lpstr>
      <vt:lpstr>PowerPoint Presentation</vt:lpstr>
      <vt:lpstr>PowerPoint Presentation</vt:lpstr>
      <vt:lpstr>Empower Standards: Level of Implementation</vt:lpstr>
      <vt:lpstr>Implications for Planning</vt:lpstr>
      <vt:lpstr>Needs Assessment Document</vt:lpstr>
    </vt:vector>
  </TitlesOfParts>
  <Company>Arizona Department of Health Services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AZ Health Zones Needs Assessment</dc:title>
  <dc:creator>Stephanie Martinez</dc:creator>
  <cp:lastModifiedBy>Joan Agostinelli</cp:lastModifiedBy>
  <cp:revision>12</cp:revision>
  <dcterms:created xsi:type="dcterms:W3CDTF">2018-03-27T20:40:41Z</dcterms:created>
  <dcterms:modified xsi:type="dcterms:W3CDTF">2018-03-28T17:19:25Z</dcterms:modified>
</cp:coreProperties>
</file>