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60" r:id="rId2"/>
    <p:sldId id="261" r:id="rId3"/>
    <p:sldId id="258" r:id="rId4"/>
    <p:sldId id="259" r:id="rId5"/>
    <p:sldId id="264" r:id="rId6"/>
    <p:sldId id="265" r:id="rId7"/>
    <p:sldId id="262" r:id="rId8"/>
    <p:sldId id="268" r:id="rId9"/>
    <p:sldId id="272" r:id="rId10"/>
    <p:sldId id="263" r:id="rId11"/>
    <p:sldId id="269" r:id="rId12"/>
    <p:sldId id="271" r:id="rId13"/>
    <p:sldId id="273" r:id="rId14"/>
    <p:sldId id="275" r:id="rId15"/>
    <p:sldId id="270" r:id="rId16"/>
    <p:sldId id="277" r:id="rId17"/>
    <p:sldId id="280" r:id="rId18"/>
    <p:sldId id="282" r:id="rId19"/>
    <p:sldId id="279" r:id="rId20"/>
    <p:sldId id="283" r:id="rId21"/>
    <p:sldId id="281" r:id="rId22"/>
    <p:sldId id="284" r:id="rId23"/>
    <p:sldId id="285" r:id="rId24"/>
    <p:sldId id="286" r:id="rId25"/>
    <p:sldId id="278" r:id="rId26"/>
    <p:sldId id="266" r:id="rId27"/>
    <p:sldId id="292" r:id="rId28"/>
    <p:sldId id="291" r:id="rId29"/>
    <p:sldId id="287" r:id="rId30"/>
    <p:sldId id="293" r:id="rId31"/>
    <p:sldId id="289" r:id="rId32"/>
    <p:sldId id="294" r:id="rId33"/>
    <p:sldId id="295" r:id="rId34"/>
    <p:sldId id="296"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6143" autoAdjust="0"/>
  </p:normalViewPr>
  <p:slideViewPr>
    <p:cSldViewPr>
      <p:cViewPr varScale="1">
        <p:scale>
          <a:sx n="57" d="100"/>
          <a:sy n="57" d="100"/>
        </p:scale>
        <p:origin x="-2194" y="-8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9664645-E298-42C7-9576-3400C8190116}" type="datetimeFigureOut">
              <a:rPr lang="en-US" smtClean="0"/>
              <a:t>3/29/2018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B037AA9-C25B-426A-A61B-9B0CFDDD82D1}" type="slidenum">
              <a:rPr lang="en-US" smtClean="0"/>
              <a:t>‹#›</a:t>
            </a:fld>
            <a:endParaRPr lang="en-US"/>
          </a:p>
        </p:txBody>
      </p:sp>
    </p:spTree>
    <p:extLst>
      <p:ext uri="{BB962C8B-B14F-4D97-AF65-F5344CB8AC3E}">
        <p14:creationId xmlns:p14="http://schemas.microsoft.com/office/powerpoint/2010/main" val="6359658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LIA Admin capabilities</a:t>
            </a:r>
            <a:r>
              <a:rPr lang="en-US" baseline="0" dirty="0" smtClean="0"/>
              <a:t> for editing data up to 60 days.</a:t>
            </a:r>
            <a:endParaRPr lang="en-US" dirty="0"/>
          </a:p>
        </p:txBody>
      </p:sp>
      <p:sp>
        <p:nvSpPr>
          <p:cNvPr id="4" name="Slide Number Placeholder 3"/>
          <p:cNvSpPr>
            <a:spLocks noGrp="1"/>
          </p:cNvSpPr>
          <p:nvPr>
            <p:ph type="sldNum" sz="quarter" idx="10"/>
          </p:nvPr>
        </p:nvSpPr>
        <p:spPr/>
        <p:txBody>
          <a:bodyPr/>
          <a:lstStyle/>
          <a:p>
            <a:fld id="{5B037AA9-C25B-426A-A61B-9B0CFDDD82D1}" type="slidenum">
              <a:rPr lang="en-US" smtClean="0"/>
              <a:t>3</a:t>
            </a:fld>
            <a:endParaRPr lang="en-US"/>
          </a:p>
        </p:txBody>
      </p:sp>
    </p:spTree>
    <p:extLst>
      <p:ext uri="{BB962C8B-B14F-4D97-AF65-F5344CB8AC3E}">
        <p14:creationId xmlns:p14="http://schemas.microsoft.com/office/powerpoint/2010/main" val="15660086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037AA9-C25B-426A-A61B-9B0CFDDD82D1}" type="slidenum">
              <a:rPr lang="en-US" smtClean="0"/>
              <a:t>22</a:t>
            </a:fld>
            <a:endParaRPr lang="en-US"/>
          </a:p>
        </p:txBody>
      </p:sp>
    </p:spTree>
    <p:extLst>
      <p:ext uri="{BB962C8B-B14F-4D97-AF65-F5344CB8AC3E}">
        <p14:creationId xmlns:p14="http://schemas.microsoft.com/office/powerpoint/2010/main" val="23605247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 admins</a:t>
            </a:r>
            <a:r>
              <a:rPr lang="en-US" baseline="0" dirty="0" smtClean="0"/>
              <a:t> ONLY can cancel partnerships.</a:t>
            </a:r>
            <a:endParaRPr lang="en-US" dirty="0"/>
          </a:p>
        </p:txBody>
      </p:sp>
      <p:sp>
        <p:nvSpPr>
          <p:cNvPr id="4" name="Slide Number Placeholder 3"/>
          <p:cNvSpPr>
            <a:spLocks noGrp="1"/>
          </p:cNvSpPr>
          <p:nvPr>
            <p:ph type="sldNum" sz="quarter" idx="10"/>
          </p:nvPr>
        </p:nvSpPr>
        <p:spPr/>
        <p:txBody>
          <a:bodyPr/>
          <a:lstStyle/>
          <a:p>
            <a:fld id="{5B037AA9-C25B-426A-A61B-9B0CFDDD82D1}" type="slidenum">
              <a:rPr lang="en-US" smtClean="0"/>
              <a:t>24</a:t>
            </a:fld>
            <a:endParaRPr lang="en-US"/>
          </a:p>
        </p:txBody>
      </p:sp>
    </p:spTree>
    <p:extLst>
      <p:ext uri="{BB962C8B-B14F-4D97-AF65-F5344CB8AC3E}">
        <p14:creationId xmlns:p14="http://schemas.microsoft.com/office/powerpoint/2010/main" val="23298590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If you would like to view and/or add information to a partnership that is already active for the current fiscal year, you can go to the Home/Dashboard page and find the partnership boxes at the bottom. They will be organized by status similarly to Strategy and Action boxes. For Partnerships, we will only have “Active” and “Canceled” status. Once a partnership is “Active” with all the required fields, nothing else is needed, unless you would like to add to the partnership within the same FFY.</a:t>
            </a:r>
            <a:endParaRPr lang="en-US" dirty="0"/>
          </a:p>
        </p:txBody>
      </p:sp>
      <p:sp>
        <p:nvSpPr>
          <p:cNvPr id="4" name="Slide Number Placeholder 3"/>
          <p:cNvSpPr>
            <a:spLocks noGrp="1"/>
          </p:cNvSpPr>
          <p:nvPr>
            <p:ph type="sldNum" sz="quarter" idx="10"/>
          </p:nvPr>
        </p:nvSpPr>
        <p:spPr/>
        <p:txBody>
          <a:bodyPr/>
          <a:lstStyle/>
          <a:p>
            <a:fld id="{5B037AA9-C25B-426A-A61B-9B0CFDDD82D1}" type="slidenum">
              <a:rPr lang="en-US" smtClean="0"/>
              <a:t>25</a:t>
            </a:fld>
            <a:endParaRPr lang="en-US"/>
          </a:p>
        </p:txBody>
      </p:sp>
    </p:spTree>
    <p:extLst>
      <p:ext uri="{BB962C8B-B14F-4D97-AF65-F5344CB8AC3E}">
        <p14:creationId xmlns:p14="http://schemas.microsoft.com/office/powerpoint/2010/main" val="21579690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Please note, give</a:t>
            </a:r>
            <a:r>
              <a:rPr lang="en-US" baseline="0" dirty="0" smtClean="0"/>
              <a:t> the system a minute to pull the dropdowns based on your previous selection.</a:t>
            </a:r>
            <a:endParaRPr lang="en-US" dirty="0"/>
          </a:p>
        </p:txBody>
      </p:sp>
      <p:sp>
        <p:nvSpPr>
          <p:cNvPr id="4" name="Slide Number Placeholder 3"/>
          <p:cNvSpPr>
            <a:spLocks noGrp="1"/>
          </p:cNvSpPr>
          <p:nvPr>
            <p:ph type="sldNum" sz="quarter" idx="10"/>
          </p:nvPr>
        </p:nvSpPr>
        <p:spPr/>
        <p:txBody>
          <a:bodyPr/>
          <a:lstStyle/>
          <a:p>
            <a:fld id="{5B037AA9-C25B-426A-A61B-9B0CFDDD82D1}" type="slidenum">
              <a:rPr lang="en-US" smtClean="0"/>
              <a:t>29</a:t>
            </a:fld>
            <a:endParaRPr lang="en-US"/>
          </a:p>
        </p:txBody>
      </p:sp>
    </p:spTree>
    <p:extLst>
      <p:ext uri="{BB962C8B-B14F-4D97-AF65-F5344CB8AC3E}">
        <p14:creationId xmlns:p14="http://schemas.microsoft.com/office/powerpoint/2010/main" val="16855180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Previously</a:t>
            </a:r>
            <a:r>
              <a:rPr lang="en-US" baseline="0" dirty="0" smtClean="0"/>
              <a:t> if you attempted to remove from one community the activity would be removed from all communities.</a:t>
            </a:r>
            <a:endParaRPr lang="en-US" dirty="0"/>
          </a:p>
        </p:txBody>
      </p:sp>
      <p:sp>
        <p:nvSpPr>
          <p:cNvPr id="4" name="Slide Number Placeholder 3"/>
          <p:cNvSpPr>
            <a:spLocks noGrp="1"/>
          </p:cNvSpPr>
          <p:nvPr>
            <p:ph type="sldNum" sz="quarter" idx="10"/>
          </p:nvPr>
        </p:nvSpPr>
        <p:spPr/>
        <p:txBody>
          <a:bodyPr/>
          <a:lstStyle/>
          <a:p>
            <a:fld id="{5B037AA9-C25B-426A-A61B-9B0CFDDD82D1}" type="slidenum">
              <a:rPr lang="en-US" smtClean="0"/>
              <a:t>4</a:t>
            </a:fld>
            <a:endParaRPr lang="en-US"/>
          </a:p>
        </p:txBody>
      </p:sp>
    </p:spTree>
    <p:extLst>
      <p:ext uri="{BB962C8B-B14F-4D97-AF65-F5344CB8AC3E}">
        <p14:creationId xmlns:p14="http://schemas.microsoft.com/office/powerpoint/2010/main" val="14906262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Please note</a:t>
            </a:r>
            <a:r>
              <a:rPr lang="en-US" baseline="0" dirty="0" smtClean="0"/>
              <a:t> that the “Search Action” button will need to be pressed before the search action bar is displayed. </a:t>
            </a:r>
          </a:p>
          <a:p>
            <a:endParaRPr lang="en-US" baseline="0" dirty="0" smtClean="0"/>
          </a:p>
          <a:p>
            <a:r>
              <a:rPr lang="en-US" baseline="0" dirty="0" smtClean="0"/>
              <a:t>** FY 2018 is automatically populated, and filter search fields are not mandatory.** Having the completed FY field will yield results.</a:t>
            </a:r>
            <a:endParaRPr lang="en-US" dirty="0"/>
          </a:p>
        </p:txBody>
      </p:sp>
      <p:sp>
        <p:nvSpPr>
          <p:cNvPr id="4" name="Slide Number Placeholder 3"/>
          <p:cNvSpPr>
            <a:spLocks noGrp="1"/>
          </p:cNvSpPr>
          <p:nvPr>
            <p:ph type="sldNum" sz="quarter" idx="10"/>
          </p:nvPr>
        </p:nvSpPr>
        <p:spPr/>
        <p:txBody>
          <a:bodyPr/>
          <a:lstStyle/>
          <a:p>
            <a:fld id="{5B037AA9-C25B-426A-A61B-9B0CFDDD82D1}" type="slidenum">
              <a:rPr lang="en-US" smtClean="0"/>
              <a:t>7</a:t>
            </a:fld>
            <a:endParaRPr lang="en-US"/>
          </a:p>
        </p:txBody>
      </p:sp>
    </p:spTree>
    <p:extLst>
      <p:ext uri="{BB962C8B-B14F-4D97-AF65-F5344CB8AC3E}">
        <p14:creationId xmlns:p14="http://schemas.microsoft.com/office/powerpoint/2010/main" val="2129296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Please note there</a:t>
            </a:r>
            <a:r>
              <a:rPr lang="en-US" baseline="0" dirty="0" smtClean="0"/>
              <a:t> are still some issues with the sorting, this is due to there being both Main Actions and Sub-Actions, currently the system will group sub-actions first then all main actions. </a:t>
            </a:r>
            <a:endParaRPr lang="en-US" dirty="0"/>
          </a:p>
        </p:txBody>
      </p:sp>
      <p:sp>
        <p:nvSpPr>
          <p:cNvPr id="4" name="Slide Number Placeholder 3"/>
          <p:cNvSpPr>
            <a:spLocks noGrp="1"/>
          </p:cNvSpPr>
          <p:nvPr>
            <p:ph type="sldNum" sz="quarter" idx="10"/>
          </p:nvPr>
        </p:nvSpPr>
        <p:spPr/>
        <p:txBody>
          <a:bodyPr/>
          <a:lstStyle/>
          <a:p>
            <a:fld id="{5B037AA9-C25B-426A-A61B-9B0CFDDD82D1}" type="slidenum">
              <a:rPr lang="en-US" smtClean="0"/>
              <a:t>9</a:t>
            </a:fld>
            <a:endParaRPr lang="en-US"/>
          </a:p>
        </p:txBody>
      </p:sp>
    </p:spTree>
    <p:extLst>
      <p:ext uri="{BB962C8B-B14F-4D97-AF65-F5344CB8AC3E}">
        <p14:creationId xmlns:p14="http://schemas.microsoft.com/office/powerpoint/2010/main" val="29503182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You will access the Create Action/Partnership via the left side Navigation bar under </a:t>
            </a:r>
            <a:r>
              <a:rPr lang="en-US" sz="1200" b="1" i="1" kern="1200" dirty="0" smtClean="0">
                <a:solidFill>
                  <a:schemeClr val="tx1"/>
                </a:solidFill>
                <a:effectLst/>
                <a:latin typeface="+mn-lt"/>
                <a:ea typeface="+mn-ea"/>
                <a:cs typeface="+mn-cs"/>
              </a:rPr>
              <a:t>Action</a:t>
            </a:r>
            <a:r>
              <a:rPr lang="en-US" sz="1200" kern="1200" dirty="0" smtClean="0">
                <a:solidFill>
                  <a:schemeClr val="tx1"/>
                </a:solidFill>
                <a:effectLst/>
                <a:latin typeface="+mn-lt"/>
                <a:ea typeface="+mn-ea"/>
                <a:cs typeface="+mn-cs"/>
              </a:rPr>
              <a:t>, by clicking on it, then all of the </a:t>
            </a:r>
            <a:r>
              <a:rPr lang="en-US" sz="1200" b="1" i="1" kern="1200" dirty="0" smtClean="0">
                <a:solidFill>
                  <a:schemeClr val="tx1"/>
                </a:solidFill>
                <a:effectLst/>
                <a:latin typeface="+mn-lt"/>
                <a:ea typeface="+mn-ea"/>
                <a:cs typeface="+mn-cs"/>
              </a:rPr>
              <a:t>Create Action</a:t>
            </a:r>
            <a:r>
              <a:rPr lang="en-US" sz="1200" kern="1200" dirty="0" smtClean="0">
                <a:solidFill>
                  <a:schemeClr val="tx1"/>
                </a:solidFill>
                <a:effectLst/>
                <a:latin typeface="+mn-lt"/>
                <a:ea typeface="+mn-ea"/>
                <a:cs typeface="+mn-cs"/>
              </a:rPr>
              <a:t> buttons will display</a:t>
            </a:r>
            <a:endParaRPr lang="en-US" dirty="0"/>
          </a:p>
        </p:txBody>
      </p:sp>
      <p:sp>
        <p:nvSpPr>
          <p:cNvPr id="4" name="Slide Number Placeholder 3"/>
          <p:cNvSpPr>
            <a:spLocks noGrp="1"/>
          </p:cNvSpPr>
          <p:nvPr>
            <p:ph type="sldNum" sz="quarter" idx="10"/>
          </p:nvPr>
        </p:nvSpPr>
        <p:spPr/>
        <p:txBody>
          <a:bodyPr/>
          <a:lstStyle/>
          <a:p>
            <a:fld id="{5B037AA9-C25B-426A-A61B-9B0CFDDD82D1}" type="slidenum">
              <a:rPr lang="en-US" smtClean="0"/>
              <a:t>15</a:t>
            </a:fld>
            <a:endParaRPr lang="en-US"/>
          </a:p>
        </p:txBody>
      </p:sp>
    </p:spTree>
    <p:extLst>
      <p:ext uri="{BB962C8B-B14F-4D97-AF65-F5344CB8AC3E}">
        <p14:creationId xmlns:p14="http://schemas.microsoft.com/office/powerpoint/2010/main" val="10922896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 drop</a:t>
            </a:r>
            <a:r>
              <a:rPr lang="en-US" baseline="0" dirty="0" smtClean="0"/>
              <a:t> down </a:t>
            </a:r>
            <a:r>
              <a:rPr lang="en-US" dirty="0" smtClean="0"/>
              <a:t>lists/Options</a:t>
            </a:r>
            <a:r>
              <a:rPr lang="en-US" baseline="0" dirty="0" smtClean="0"/>
              <a:t> are those provided by USDA.</a:t>
            </a:r>
            <a:endParaRPr lang="en-US" dirty="0"/>
          </a:p>
        </p:txBody>
      </p:sp>
      <p:sp>
        <p:nvSpPr>
          <p:cNvPr id="4" name="Slide Number Placeholder 3"/>
          <p:cNvSpPr>
            <a:spLocks noGrp="1"/>
          </p:cNvSpPr>
          <p:nvPr>
            <p:ph type="sldNum" sz="quarter" idx="10"/>
          </p:nvPr>
        </p:nvSpPr>
        <p:spPr/>
        <p:txBody>
          <a:bodyPr/>
          <a:lstStyle/>
          <a:p>
            <a:fld id="{5B037AA9-C25B-426A-A61B-9B0CFDDD82D1}" type="slidenum">
              <a:rPr lang="en-US" smtClean="0"/>
              <a:t>16</a:t>
            </a:fld>
            <a:endParaRPr lang="en-US"/>
          </a:p>
        </p:txBody>
      </p:sp>
    </p:spTree>
    <p:extLst>
      <p:ext uri="{BB962C8B-B14F-4D97-AF65-F5344CB8AC3E}">
        <p14:creationId xmlns:p14="http://schemas.microsoft.com/office/powerpoint/2010/main" val="39334068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037AA9-C25B-426A-A61B-9B0CFDDD82D1}" type="slidenum">
              <a:rPr lang="en-US" smtClean="0"/>
              <a:t>17</a:t>
            </a:fld>
            <a:endParaRPr lang="en-US"/>
          </a:p>
        </p:txBody>
      </p:sp>
    </p:spTree>
    <p:extLst>
      <p:ext uri="{BB962C8B-B14F-4D97-AF65-F5344CB8AC3E}">
        <p14:creationId xmlns:p14="http://schemas.microsoft.com/office/powerpoint/2010/main" val="38425837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037AA9-C25B-426A-A61B-9B0CFDDD82D1}" type="slidenum">
              <a:rPr lang="en-US" smtClean="0"/>
              <a:t>19</a:t>
            </a:fld>
            <a:endParaRPr lang="en-US"/>
          </a:p>
        </p:txBody>
      </p:sp>
    </p:spTree>
    <p:extLst>
      <p:ext uri="{BB962C8B-B14F-4D97-AF65-F5344CB8AC3E}">
        <p14:creationId xmlns:p14="http://schemas.microsoft.com/office/powerpoint/2010/main" val="12034078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Similarly to the scrolling</a:t>
            </a:r>
            <a:r>
              <a:rPr lang="en-US" baseline="0" dirty="0" smtClean="0"/>
              <a:t> Checkboxes for Strategy. Assistance Received and Provided will also have the same function.</a:t>
            </a:r>
            <a:endParaRPr lang="en-US" dirty="0" smtClean="0"/>
          </a:p>
          <a:p>
            <a:endParaRPr lang="en-US" dirty="0"/>
          </a:p>
        </p:txBody>
      </p:sp>
      <p:sp>
        <p:nvSpPr>
          <p:cNvPr id="4" name="Slide Number Placeholder 3"/>
          <p:cNvSpPr>
            <a:spLocks noGrp="1"/>
          </p:cNvSpPr>
          <p:nvPr>
            <p:ph type="sldNum" sz="quarter" idx="10"/>
          </p:nvPr>
        </p:nvSpPr>
        <p:spPr/>
        <p:txBody>
          <a:bodyPr/>
          <a:lstStyle/>
          <a:p>
            <a:fld id="{5B037AA9-C25B-426A-A61B-9B0CFDDD82D1}" type="slidenum">
              <a:rPr lang="en-US" smtClean="0"/>
              <a:t>21</a:t>
            </a:fld>
            <a:endParaRPr lang="en-US"/>
          </a:p>
        </p:txBody>
      </p:sp>
    </p:spTree>
    <p:extLst>
      <p:ext uri="{BB962C8B-B14F-4D97-AF65-F5344CB8AC3E}">
        <p14:creationId xmlns:p14="http://schemas.microsoft.com/office/powerpoint/2010/main" val="36018324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3326DC3-A2DD-495B-8D65-112B6E59618F}" type="datetimeFigureOut">
              <a:rPr lang="en-US" smtClean="0"/>
              <a:t>3/29/2018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B55BF0-73D1-4140-9308-B39918DE8666}" type="slidenum">
              <a:rPr lang="en-US" smtClean="0"/>
              <a:t>‹#›</a:t>
            </a:fld>
            <a:endParaRPr lang="en-US"/>
          </a:p>
        </p:txBody>
      </p:sp>
    </p:spTree>
    <p:extLst>
      <p:ext uri="{BB962C8B-B14F-4D97-AF65-F5344CB8AC3E}">
        <p14:creationId xmlns:p14="http://schemas.microsoft.com/office/powerpoint/2010/main" val="1669499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3326DC3-A2DD-495B-8D65-112B6E59618F}" type="datetimeFigureOut">
              <a:rPr lang="en-US" smtClean="0"/>
              <a:t>3/29/2018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B55BF0-73D1-4140-9308-B39918DE8666}" type="slidenum">
              <a:rPr lang="en-US" smtClean="0"/>
              <a:t>‹#›</a:t>
            </a:fld>
            <a:endParaRPr lang="en-US"/>
          </a:p>
        </p:txBody>
      </p:sp>
    </p:spTree>
    <p:extLst>
      <p:ext uri="{BB962C8B-B14F-4D97-AF65-F5344CB8AC3E}">
        <p14:creationId xmlns:p14="http://schemas.microsoft.com/office/powerpoint/2010/main" val="8372222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3326DC3-A2DD-495B-8D65-112B6E59618F}" type="datetimeFigureOut">
              <a:rPr lang="en-US" smtClean="0"/>
              <a:t>3/29/2018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B55BF0-73D1-4140-9308-B39918DE8666}" type="slidenum">
              <a:rPr lang="en-US" smtClean="0"/>
              <a:t>‹#›</a:t>
            </a:fld>
            <a:endParaRPr lang="en-US"/>
          </a:p>
        </p:txBody>
      </p:sp>
    </p:spTree>
    <p:extLst>
      <p:ext uri="{BB962C8B-B14F-4D97-AF65-F5344CB8AC3E}">
        <p14:creationId xmlns:p14="http://schemas.microsoft.com/office/powerpoint/2010/main" val="37239197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3326DC3-A2DD-495B-8D65-112B6E59618F}" type="datetimeFigureOut">
              <a:rPr lang="en-US" smtClean="0"/>
              <a:t>3/29/2018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B55BF0-73D1-4140-9308-B39918DE8666}" type="slidenum">
              <a:rPr lang="en-US" smtClean="0"/>
              <a:t>‹#›</a:t>
            </a:fld>
            <a:endParaRPr lang="en-US"/>
          </a:p>
        </p:txBody>
      </p:sp>
    </p:spTree>
    <p:extLst>
      <p:ext uri="{BB962C8B-B14F-4D97-AF65-F5344CB8AC3E}">
        <p14:creationId xmlns:p14="http://schemas.microsoft.com/office/powerpoint/2010/main" val="11366483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3326DC3-A2DD-495B-8D65-112B6E59618F}" type="datetimeFigureOut">
              <a:rPr lang="en-US" smtClean="0"/>
              <a:t>3/29/2018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B55BF0-73D1-4140-9308-B39918DE8666}" type="slidenum">
              <a:rPr lang="en-US" smtClean="0"/>
              <a:t>‹#›</a:t>
            </a:fld>
            <a:endParaRPr lang="en-US"/>
          </a:p>
        </p:txBody>
      </p:sp>
    </p:spTree>
    <p:extLst>
      <p:ext uri="{BB962C8B-B14F-4D97-AF65-F5344CB8AC3E}">
        <p14:creationId xmlns:p14="http://schemas.microsoft.com/office/powerpoint/2010/main" val="15585019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3326DC3-A2DD-495B-8D65-112B6E59618F}" type="datetimeFigureOut">
              <a:rPr lang="en-US" smtClean="0"/>
              <a:t>3/29/2018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B55BF0-73D1-4140-9308-B39918DE8666}" type="slidenum">
              <a:rPr lang="en-US" smtClean="0"/>
              <a:t>‹#›</a:t>
            </a:fld>
            <a:endParaRPr lang="en-US"/>
          </a:p>
        </p:txBody>
      </p:sp>
    </p:spTree>
    <p:extLst>
      <p:ext uri="{BB962C8B-B14F-4D97-AF65-F5344CB8AC3E}">
        <p14:creationId xmlns:p14="http://schemas.microsoft.com/office/powerpoint/2010/main" val="18988373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3326DC3-A2DD-495B-8D65-112B6E59618F}" type="datetimeFigureOut">
              <a:rPr lang="en-US" smtClean="0"/>
              <a:t>3/29/2018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B55BF0-73D1-4140-9308-B39918DE8666}" type="slidenum">
              <a:rPr lang="en-US" smtClean="0"/>
              <a:t>‹#›</a:t>
            </a:fld>
            <a:endParaRPr lang="en-US"/>
          </a:p>
        </p:txBody>
      </p:sp>
    </p:spTree>
    <p:extLst>
      <p:ext uri="{BB962C8B-B14F-4D97-AF65-F5344CB8AC3E}">
        <p14:creationId xmlns:p14="http://schemas.microsoft.com/office/powerpoint/2010/main" val="11665639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3326DC3-A2DD-495B-8D65-112B6E59618F}" type="datetimeFigureOut">
              <a:rPr lang="en-US" smtClean="0"/>
              <a:t>3/29/2018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FB55BF0-73D1-4140-9308-B39918DE8666}" type="slidenum">
              <a:rPr lang="en-US" smtClean="0"/>
              <a:t>‹#›</a:t>
            </a:fld>
            <a:endParaRPr lang="en-US"/>
          </a:p>
        </p:txBody>
      </p:sp>
    </p:spTree>
    <p:extLst>
      <p:ext uri="{BB962C8B-B14F-4D97-AF65-F5344CB8AC3E}">
        <p14:creationId xmlns:p14="http://schemas.microsoft.com/office/powerpoint/2010/main" val="7473275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326DC3-A2DD-495B-8D65-112B6E59618F}" type="datetimeFigureOut">
              <a:rPr lang="en-US" smtClean="0"/>
              <a:t>3/29/2018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B55BF0-73D1-4140-9308-B39918DE8666}" type="slidenum">
              <a:rPr lang="en-US" smtClean="0"/>
              <a:t>‹#›</a:t>
            </a:fld>
            <a:endParaRPr lang="en-US"/>
          </a:p>
        </p:txBody>
      </p:sp>
    </p:spTree>
    <p:extLst>
      <p:ext uri="{BB962C8B-B14F-4D97-AF65-F5344CB8AC3E}">
        <p14:creationId xmlns:p14="http://schemas.microsoft.com/office/powerpoint/2010/main" val="33673908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3326DC3-A2DD-495B-8D65-112B6E59618F}" type="datetimeFigureOut">
              <a:rPr lang="en-US" smtClean="0"/>
              <a:t>3/29/2018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B55BF0-73D1-4140-9308-B39918DE8666}" type="slidenum">
              <a:rPr lang="en-US" smtClean="0"/>
              <a:t>‹#›</a:t>
            </a:fld>
            <a:endParaRPr lang="en-US"/>
          </a:p>
        </p:txBody>
      </p:sp>
    </p:spTree>
    <p:extLst>
      <p:ext uri="{BB962C8B-B14F-4D97-AF65-F5344CB8AC3E}">
        <p14:creationId xmlns:p14="http://schemas.microsoft.com/office/powerpoint/2010/main" val="24261925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3326DC3-A2DD-495B-8D65-112B6E59618F}" type="datetimeFigureOut">
              <a:rPr lang="en-US" smtClean="0"/>
              <a:t>3/29/2018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B55BF0-73D1-4140-9308-B39918DE8666}" type="slidenum">
              <a:rPr lang="en-US" smtClean="0"/>
              <a:t>‹#›</a:t>
            </a:fld>
            <a:endParaRPr lang="en-US"/>
          </a:p>
        </p:txBody>
      </p:sp>
    </p:spTree>
    <p:extLst>
      <p:ext uri="{BB962C8B-B14F-4D97-AF65-F5344CB8AC3E}">
        <p14:creationId xmlns:p14="http://schemas.microsoft.com/office/powerpoint/2010/main" val="30517743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326DC3-A2DD-495B-8D65-112B6E59618F}" type="datetimeFigureOut">
              <a:rPr lang="en-US" smtClean="0"/>
              <a:t>3/29/2018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B55BF0-73D1-4140-9308-B39918DE8666}" type="slidenum">
              <a:rPr lang="en-US" smtClean="0"/>
              <a:t>‹#›</a:t>
            </a:fld>
            <a:endParaRPr lang="en-US"/>
          </a:p>
        </p:txBody>
      </p:sp>
    </p:spTree>
    <p:extLst>
      <p:ext uri="{BB962C8B-B14F-4D97-AF65-F5344CB8AC3E}">
        <p14:creationId xmlns:p14="http://schemas.microsoft.com/office/powerpoint/2010/main" val="6772303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mailto:AzHealthZone@azdhs.gov"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12340-4_ADHS_CorpID_PPT temp 16.9_V4_1.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TextBox 8"/>
          <p:cNvSpPr txBox="1"/>
          <p:nvPr/>
        </p:nvSpPr>
        <p:spPr>
          <a:xfrm>
            <a:off x="1923026" y="692527"/>
            <a:ext cx="5544573" cy="4031873"/>
          </a:xfrm>
          <a:prstGeom prst="rect">
            <a:avLst/>
          </a:prstGeom>
          <a:noFill/>
        </p:spPr>
        <p:txBody>
          <a:bodyPr wrap="square" rtlCol="0">
            <a:spAutoFit/>
          </a:bodyPr>
          <a:lstStyle/>
          <a:p>
            <a:pPr algn="ctr" defTabSz="457200"/>
            <a:r>
              <a:rPr lang="en-US" sz="2800" b="1" dirty="0" smtClean="0"/>
              <a:t>SNAP-Ed </a:t>
            </a:r>
            <a:r>
              <a:rPr lang="en-US" sz="2800" b="1" dirty="0"/>
              <a:t>Electronic Data System </a:t>
            </a:r>
            <a:endParaRPr lang="en-US" sz="2800" b="1" dirty="0" smtClean="0"/>
          </a:p>
          <a:p>
            <a:pPr algn="ctr" defTabSz="457200"/>
            <a:endParaRPr lang="en-US" sz="2800" i="1" dirty="0"/>
          </a:p>
          <a:p>
            <a:pPr algn="ctr" defTabSz="457200"/>
            <a:endParaRPr lang="en-US" sz="2800" i="1" dirty="0" smtClean="0">
              <a:solidFill>
                <a:prstClr val="black"/>
              </a:solidFill>
              <a:latin typeface="Fira Sans"/>
              <a:cs typeface="Fira Sans"/>
            </a:endParaRPr>
          </a:p>
          <a:p>
            <a:pPr algn="ctr" defTabSz="457200"/>
            <a:endParaRPr lang="en-US" sz="2800" i="1" dirty="0">
              <a:solidFill>
                <a:prstClr val="black"/>
              </a:solidFill>
              <a:latin typeface="Fira Sans"/>
              <a:cs typeface="Fira Sans"/>
            </a:endParaRPr>
          </a:p>
          <a:p>
            <a:pPr algn="ctr" defTabSz="457200"/>
            <a:endParaRPr lang="en-US" sz="1600" dirty="0" smtClean="0">
              <a:solidFill>
                <a:prstClr val="black"/>
              </a:solidFill>
              <a:latin typeface="Fira Sans"/>
              <a:cs typeface="Fira Sans"/>
            </a:endParaRPr>
          </a:p>
          <a:p>
            <a:pPr algn="ctr" defTabSz="457200"/>
            <a:endParaRPr lang="en-US" sz="1600" dirty="0">
              <a:solidFill>
                <a:prstClr val="black"/>
              </a:solidFill>
              <a:latin typeface="Fira Sans"/>
              <a:cs typeface="Fira Sans"/>
            </a:endParaRPr>
          </a:p>
          <a:p>
            <a:pPr algn="ctr" defTabSz="457200"/>
            <a:r>
              <a:rPr lang="en-US" sz="2400" dirty="0" smtClean="0">
                <a:solidFill>
                  <a:prstClr val="black"/>
                </a:solidFill>
                <a:latin typeface="Fira Sans"/>
                <a:cs typeface="Fira Sans"/>
              </a:rPr>
              <a:t>Phase 3</a:t>
            </a:r>
          </a:p>
          <a:p>
            <a:pPr algn="ctr" defTabSz="457200"/>
            <a:endParaRPr lang="en-US" sz="2400" dirty="0">
              <a:solidFill>
                <a:prstClr val="black"/>
              </a:solidFill>
              <a:latin typeface="Fira Sans"/>
              <a:cs typeface="Fira Sans"/>
            </a:endParaRPr>
          </a:p>
          <a:p>
            <a:pPr algn="ctr" defTabSz="457200"/>
            <a:endParaRPr lang="en-US" sz="2400" dirty="0" smtClean="0">
              <a:solidFill>
                <a:prstClr val="black"/>
              </a:solidFill>
              <a:latin typeface="Fira Sans Light"/>
              <a:cs typeface="Fira Sans Light"/>
            </a:endParaRPr>
          </a:p>
          <a:p>
            <a:pPr algn="ctr" defTabSz="457200"/>
            <a:r>
              <a:rPr lang="en-US" sz="2400" dirty="0" smtClean="0">
                <a:solidFill>
                  <a:prstClr val="black"/>
                </a:solidFill>
                <a:latin typeface="Fira Sans Light"/>
                <a:cs typeface="Fira Sans Light"/>
              </a:rPr>
              <a:t>March 2018</a:t>
            </a:r>
            <a:endParaRPr lang="en-US" sz="2400" dirty="0">
              <a:solidFill>
                <a:prstClr val="black"/>
              </a:solidFill>
              <a:latin typeface="Fira Sans Light"/>
              <a:cs typeface="Fira Sans Light"/>
            </a:endParaRPr>
          </a:p>
          <a:p>
            <a:pPr algn="ctr" defTabSz="457200"/>
            <a:endParaRPr lang="en-US" sz="1600" dirty="0" smtClean="0">
              <a:solidFill>
                <a:prstClr val="black"/>
              </a:solidFill>
              <a:latin typeface="Fira Sans"/>
              <a:cs typeface="Fira Sans"/>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04612" y="1600200"/>
            <a:ext cx="3581400" cy="779146"/>
          </a:xfrm>
          <a:prstGeom prst="rect">
            <a:avLst/>
          </a:prstGeom>
        </p:spPr>
      </p:pic>
      <p:sp>
        <p:nvSpPr>
          <p:cNvPr id="2" name="Rounded Rectangle 1"/>
          <p:cNvSpPr/>
          <p:nvPr/>
        </p:nvSpPr>
        <p:spPr>
          <a:xfrm>
            <a:off x="0" y="3429000"/>
            <a:ext cx="9144000" cy="304800"/>
          </a:xfrm>
          <a:prstGeom prst="round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415483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DE &amp; Supplemental Actions </a:t>
            </a:r>
            <a:endParaRPr lang="en-US" dirty="0"/>
          </a:p>
        </p:txBody>
      </p:sp>
      <p:sp>
        <p:nvSpPr>
          <p:cNvPr id="3" name="Content Placeholder 2"/>
          <p:cNvSpPr>
            <a:spLocks noGrp="1"/>
          </p:cNvSpPr>
          <p:nvPr>
            <p:ph idx="1"/>
          </p:nvPr>
        </p:nvSpPr>
        <p:spPr/>
        <p:txBody>
          <a:bodyPr>
            <a:normAutofit lnSpcReduction="10000"/>
          </a:bodyPr>
          <a:lstStyle/>
          <a:p>
            <a:r>
              <a:rPr lang="en-US" dirty="0" smtClean="0"/>
              <a:t>We have received questions about logging DE with supplemental actions</a:t>
            </a:r>
          </a:p>
          <a:p>
            <a:pPr marL="457200" lvl="1" indent="0">
              <a:buNone/>
            </a:pPr>
            <a:r>
              <a:rPr lang="en-US" dirty="0" smtClean="0"/>
              <a:t>Key guidance:</a:t>
            </a:r>
          </a:p>
          <a:p>
            <a:pPr lvl="1"/>
            <a:r>
              <a:rPr lang="en-US" dirty="0" smtClean="0"/>
              <a:t>If supplemental activities are completed </a:t>
            </a:r>
            <a:r>
              <a:rPr lang="en-US" b="1" i="1" dirty="0" smtClean="0"/>
              <a:t>within</a:t>
            </a:r>
            <a:r>
              <a:rPr lang="en-US" dirty="0" smtClean="0"/>
              <a:t> the Modification Guidelines then they should be included as a sub-action with the DE Action.</a:t>
            </a:r>
          </a:p>
          <a:p>
            <a:pPr marL="914400" lvl="2" indent="0">
              <a:buNone/>
            </a:pPr>
            <a:endParaRPr lang="en-US" dirty="0" smtClean="0"/>
          </a:p>
          <a:p>
            <a:pPr marL="914400" lvl="2" indent="0">
              <a:buNone/>
            </a:pPr>
            <a:r>
              <a:rPr lang="en-US" dirty="0" smtClean="0"/>
              <a:t>Example: </a:t>
            </a:r>
            <a:r>
              <a:rPr lang="en-US" dirty="0"/>
              <a:t>f</a:t>
            </a:r>
            <a:r>
              <a:rPr lang="en-US" dirty="0" smtClean="0"/>
              <a:t>ood </a:t>
            </a:r>
            <a:r>
              <a:rPr lang="en-US" dirty="0" smtClean="0"/>
              <a:t>d</a:t>
            </a:r>
            <a:r>
              <a:rPr lang="en-US" dirty="0" smtClean="0"/>
              <a:t>emos </a:t>
            </a:r>
            <a:r>
              <a:rPr lang="en-US" dirty="0" smtClean="0"/>
              <a:t>completed with a DE lesson. </a:t>
            </a:r>
          </a:p>
          <a:p>
            <a:pPr marL="914400" lvl="2" indent="0">
              <a:buNone/>
            </a:pPr>
            <a:r>
              <a:rPr lang="en-US" dirty="0" smtClean="0"/>
              <a:t>SEEDS now has a checkbox where you are able to indicate </a:t>
            </a:r>
            <a:r>
              <a:rPr lang="en-US" dirty="0" smtClean="0"/>
              <a:t>when a food demo was done within your DE lesson</a:t>
            </a:r>
            <a:endParaRPr lang="en-US" dirty="0"/>
          </a:p>
        </p:txBody>
      </p:sp>
      <p:sp>
        <p:nvSpPr>
          <p:cNvPr id="4" name="Rounded Rectangle 3"/>
          <p:cNvSpPr/>
          <p:nvPr/>
        </p:nvSpPr>
        <p:spPr>
          <a:xfrm>
            <a:off x="0" y="1143000"/>
            <a:ext cx="9144000" cy="381000"/>
          </a:xfrm>
          <a:prstGeom prst="round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384402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Functionalities </a:t>
            </a:r>
            <a:endParaRPr lang="en-US" dirty="0"/>
          </a:p>
        </p:txBody>
      </p:sp>
      <p:sp>
        <p:nvSpPr>
          <p:cNvPr id="3" name="Content Placeholder 2"/>
          <p:cNvSpPr>
            <a:spLocks noGrp="1"/>
          </p:cNvSpPr>
          <p:nvPr>
            <p:ph idx="1"/>
          </p:nvPr>
        </p:nvSpPr>
        <p:spPr/>
        <p:txBody>
          <a:bodyPr/>
          <a:lstStyle/>
          <a:p>
            <a:pPr marL="0" indent="0">
              <a:buNone/>
            </a:pPr>
            <a:endParaRPr lang="en-US" dirty="0"/>
          </a:p>
          <a:p>
            <a:r>
              <a:rPr lang="en-US" dirty="0" smtClean="0"/>
              <a:t>Create Action/Partnership</a:t>
            </a:r>
          </a:p>
          <a:p>
            <a:pPr marL="0" indent="0">
              <a:buNone/>
            </a:pPr>
            <a:endParaRPr lang="en-US" dirty="0" smtClean="0"/>
          </a:p>
          <a:p>
            <a:r>
              <a:rPr lang="en-US" dirty="0" smtClean="0"/>
              <a:t>Implementation Stage </a:t>
            </a:r>
            <a:endParaRPr lang="en-US" dirty="0"/>
          </a:p>
        </p:txBody>
      </p:sp>
      <p:sp>
        <p:nvSpPr>
          <p:cNvPr id="4" name="Rounded Rectangle 3"/>
          <p:cNvSpPr/>
          <p:nvPr/>
        </p:nvSpPr>
        <p:spPr>
          <a:xfrm>
            <a:off x="0" y="1143000"/>
            <a:ext cx="9144000" cy="381000"/>
          </a:xfrm>
          <a:prstGeom prst="round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716558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Create Partnership</a:t>
            </a:r>
            <a:endParaRPr lang="en-US" dirty="0"/>
          </a:p>
        </p:txBody>
      </p:sp>
      <p:sp>
        <p:nvSpPr>
          <p:cNvPr id="3" name="Content Placeholder 2"/>
          <p:cNvSpPr>
            <a:spLocks noGrp="1"/>
          </p:cNvSpPr>
          <p:nvPr>
            <p:ph idx="1"/>
          </p:nvPr>
        </p:nvSpPr>
        <p:spPr/>
        <p:txBody>
          <a:bodyPr/>
          <a:lstStyle/>
          <a:p>
            <a:r>
              <a:rPr lang="en-US" dirty="0"/>
              <a:t>In this feature you will be working to document those partnerships you have created and grown within your communities. </a:t>
            </a:r>
            <a:endParaRPr lang="en-US" dirty="0" smtClean="0"/>
          </a:p>
          <a:p>
            <a:r>
              <a:rPr lang="en-US" dirty="0" smtClean="0"/>
              <a:t>This </a:t>
            </a:r>
            <a:r>
              <a:rPr lang="en-US" dirty="0"/>
              <a:t>will function similarly to the other </a:t>
            </a:r>
            <a:r>
              <a:rPr lang="en-US" b="1" i="1" dirty="0"/>
              <a:t>Create Action</a:t>
            </a:r>
            <a:r>
              <a:rPr lang="en-US" dirty="0"/>
              <a:t> functions in SEEDS. </a:t>
            </a:r>
            <a:endParaRPr lang="en-US" dirty="0" smtClean="0"/>
          </a:p>
          <a:p>
            <a:r>
              <a:rPr lang="en-US" dirty="0" smtClean="0"/>
              <a:t>You </a:t>
            </a:r>
            <a:r>
              <a:rPr lang="en-US" dirty="0"/>
              <a:t>will be able to add to your “Partnership” actions throughout the fiscal year. </a:t>
            </a:r>
          </a:p>
        </p:txBody>
      </p:sp>
      <p:sp>
        <p:nvSpPr>
          <p:cNvPr id="4" name="Rounded Rectangle 3"/>
          <p:cNvSpPr/>
          <p:nvPr/>
        </p:nvSpPr>
        <p:spPr>
          <a:xfrm>
            <a:off x="0" y="1143000"/>
            <a:ext cx="9144000" cy="381000"/>
          </a:xfrm>
          <a:prstGeom prst="round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880412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When to Create Partnership</a:t>
            </a:r>
            <a:endParaRPr lang="en-US" dirty="0"/>
          </a:p>
        </p:txBody>
      </p:sp>
      <p:sp>
        <p:nvSpPr>
          <p:cNvPr id="3" name="Content Placeholder 2"/>
          <p:cNvSpPr>
            <a:spLocks noGrp="1"/>
          </p:cNvSpPr>
          <p:nvPr>
            <p:ph idx="1"/>
          </p:nvPr>
        </p:nvSpPr>
        <p:spPr/>
        <p:txBody>
          <a:bodyPr>
            <a:normAutofit lnSpcReduction="10000"/>
          </a:bodyPr>
          <a:lstStyle/>
          <a:p>
            <a:r>
              <a:rPr lang="en-US" dirty="0" smtClean="0"/>
              <a:t>Working </a:t>
            </a:r>
            <a:r>
              <a:rPr lang="en-US" dirty="0"/>
              <a:t>relationship with an outside organization and assistance was either: provided, received, or both during the Federal Fiscal Year. </a:t>
            </a:r>
            <a:endParaRPr lang="en-US" dirty="0" smtClean="0"/>
          </a:p>
          <a:p>
            <a:r>
              <a:rPr lang="en-US" dirty="0" smtClean="0"/>
              <a:t>Per </a:t>
            </a:r>
            <a:r>
              <a:rPr lang="en-US" dirty="0"/>
              <a:t>the USDA, partnerships do </a:t>
            </a:r>
            <a:r>
              <a:rPr lang="en-US" b="1" u="sng" dirty="0"/>
              <a:t>not</a:t>
            </a:r>
            <a:r>
              <a:rPr lang="en-US" dirty="0"/>
              <a:t> included entities that receive direct SNAP-Ed funding, but instead include other sites and organizations that support or are involved with SNAP-Ed work. </a:t>
            </a:r>
          </a:p>
        </p:txBody>
      </p:sp>
      <p:sp>
        <p:nvSpPr>
          <p:cNvPr id="4" name="Rounded Rectangle 3"/>
          <p:cNvSpPr/>
          <p:nvPr/>
        </p:nvSpPr>
        <p:spPr>
          <a:xfrm>
            <a:off x="0" y="1143000"/>
            <a:ext cx="9144000" cy="381000"/>
          </a:xfrm>
          <a:prstGeom prst="round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325562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When to Create Partnership/Example</a:t>
            </a:r>
            <a:endParaRPr lang="en-US" dirty="0"/>
          </a:p>
        </p:txBody>
      </p:sp>
      <p:sp>
        <p:nvSpPr>
          <p:cNvPr id="3" name="Content Placeholder 2"/>
          <p:cNvSpPr>
            <a:spLocks noGrp="1"/>
          </p:cNvSpPr>
          <p:nvPr>
            <p:ph idx="1"/>
          </p:nvPr>
        </p:nvSpPr>
        <p:spPr/>
        <p:txBody>
          <a:bodyPr>
            <a:normAutofit/>
          </a:bodyPr>
          <a:lstStyle/>
          <a:p>
            <a:r>
              <a:rPr lang="en-US" dirty="0"/>
              <a:t>While every site has a partnership, not every partnership has a site. </a:t>
            </a:r>
          </a:p>
          <a:p>
            <a:pPr lvl="1"/>
            <a:r>
              <a:rPr lang="en-US" sz="2200" dirty="0" smtClean="0"/>
              <a:t>When </a:t>
            </a:r>
            <a:r>
              <a:rPr lang="en-US" sz="2200" dirty="0" err="1"/>
              <a:t>Booktown</a:t>
            </a:r>
            <a:r>
              <a:rPr lang="en-US" sz="2200" dirty="0"/>
              <a:t> Library allows us to hold classes at their location, they are providing space for SNAP-Ed to operate (perhaps among other things). </a:t>
            </a:r>
            <a:endParaRPr lang="en-US" sz="2200" dirty="0" smtClean="0"/>
          </a:p>
          <a:p>
            <a:r>
              <a:rPr lang="en-US" dirty="0"/>
              <a:t>Other partnerships may not have direct delivery sites.</a:t>
            </a:r>
            <a:endParaRPr lang="en-US" dirty="0" smtClean="0"/>
          </a:p>
          <a:p>
            <a:pPr lvl="1"/>
            <a:r>
              <a:rPr lang="en-US" sz="2200" dirty="0" smtClean="0"/>
              <a:t>For </a:t>
            </a:r>
            <a:r>
              <a:rPr lang="en-US" sz="2200" dirty="0"/>
              <a:t>example, you may be partnering with the Arizona Department of Agriculture to host local Food Summits.</a:t>
            </a:r>
          </a:p>
          <a:p>
            <a:endParaRPr lang="en-US" dirty="0"/>
          </a:p>
        </p:txBody>
      </p:sp>
      <p:sp>
        <p:nvSpPr>
          <p:cNvPr id="4" name="Rounded Rectangle 3"/>
          <p:cNvSpPr/>
          <p:nvPr/>
        </p:nvSpPr>
        <p:spPr>
          <a:xfrm>
            <a:off x="0" y="1143000"/>
            <a:ext cx="9144000" cy="381000"/>
          </a:xfrm>
          <a:prstGeom prst="round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892539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Create Action/Partnership</a:t>
            </a:r>
            <a:endParaRPr lang="en-US" dirty="0"/>
          </a:p>
        </p:txBody>
      </p:sp>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343766" y="1600200"/>
            <a:ext cx="6456468"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ounded Rectangle 4"/>
          <p:cNvSpPr/>
          <p:nvPr/>
        </p:nvSpPr>
        <p:spPr>
          <a:xfrm>
            <a:off x="0" y="1219200"/>
            <a:ext cx="9144000" cy="381000"/>
          </a:xfrm>
          <a:prstGeom prst="round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805837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fontScale="90000"/>
          </a:bodyPr>
          <a:lstStyle/>
          <a:p>
            <a:r>
              <a:rPr lang="en-US" dirty="0" smtClean="0"/>
              <a:t>Fields for Create Action/ Partnership</a:t>
            </a:r>
            <a:endParaRPr lang="en-US" dirty="0"/>
          </a:p>
        </p:txBody>
      </p:sp>
      <p:sp>
        <p:nvSpPr>
          <p:cNvPr id="5" name="Rounded Rectangle 4"/>
          <p:cNvSpPr/>
          <p:nvPr/>
        </p:nvSpPr>
        <p:spPr>
          <a:xfrm>
            <a:off x="0" y="1039906"/>
            <a:ext cx="9144000" cy="381000"/>
          </a:xfrm>
          <a:prstGeom prst="round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9" name="Picture 3"/>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33340"/>
          <a:stretch/>
        </p:blipFill>
        <p:spPr bwMode="auto">
          <a:xfrm>
            <a:off x="2667000" y="1420906"/>
            <a:ext cx="4127109" cy="531710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9112190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Partner Category Options </a:t>
            </a:r>
            <a:endParaRPr lang="en-US" dirty="0"/>
          </a:p>
        </p:txBody>
      </p:sp>
      <p:sp>
        <p:nvSpPr>
          <p:cNvPr id="6" name="Content Placeholder 5"/>
          <p:cNvSpPr>
            <a:spLocks noGrp="1"/>
          </p:cNvSpPr>
          <p:nvPr>
            <p:ph sz="half" idx="1"/>
          </p:nvPr>
        </p:nvSpPr>
        <p:spPr/>
        <p:txBody>
          <a:bodyPr>
            <a:noAutofit/>
          </a:bodyPr>
          <a:lstStyle/>
          <a:p>
            <a:pPr marL="0" indent="0">
              <a:lnSpc>
                <a:spcPct val="115000"/>
              </a:lnSpc>
              <a:spcBef>
                <a:spcPts val="0"/>
              </a:spcBef>
              <a:buNone/>
            </a:pPr>
            <a:r>
              <a:rPr lang="en-US" sz="1800" b="1" i="1" dirty="0"/>
              <a:t>Select only one: </a:t>
            </a:r>
          </a:p>
          <a:p>
            <a:pPr>
              <a:lnSpc>
                <a:spcPct val="115000"/>
              </a:lnSpc>
              <a:spcBef>
                <a:spcPts val="0"/>
              </a:spcBef>
            </a:pPr>
            <a:r>
              <a:rPr lang="en-US" sz="1800" dirty="0"/>
              <a:t>Dropdown options include:</a:t>
            </a:r>
          </a:p>
          <a:p>
            <a:pPr>
              <a:lnSpc>
                <a:spcPct val="115000"/>
              </a:lnSpc>
              <a:spcBef>
                <a:spcPts val="0"/>
              </a:spcBef>
            </a:pPr>
            <a:r>
              <a:rPr lang="en-US" sz="1800" dirty="0"/>
              <a:t>Agricultural organizations</a:t>
            </a:r>
          </a:p>
          <a:p>
            <a:pPr>
              <a:lnSpc>
                <a:spcPct val="115000"/>
              </a:lnSpc>
              <a:spcBef>
                <a:spcPts val="0"/>
              </a:spcBef>
            </a:pPr>
            <a:r>
              <a:rPr lang="en-US" sz="1800" dirty="0"/>
              <a:t>Chefs/culinary institutes</a:t>
            </a:r>
          </a:p>
          <a:p>
            <a:pPr>
              <a:lnSpc>
                <a:spcPct val="115000"/>
              </a:lnSpc>
              <a:spcBef>
                <a:spcPts val="0"/>
              </a:spcBef>
            </a:pPr>
            <a:r>
              <a:rPr lang="en-US" sz="1800" dirty="0"/>
              <a:t>City and regional planning groups</a:t>
            </a:r>
          </a:p>
          <a:p>
            <a:pPr>
              <a:lnSpc>
                <a:spcPct val="115000"/>
              </a:lnSpc>
              <a:spcBef>
                <a:spcPts val="0"/>
              </a:spcBef>
            </a:pPr>
            <a:r>
              <a:rPr lang="en-US" sz="1800" dirty="0"/>
              <a:t>Early care and education facilities</a:t>
            </a:r>
          </a:p>
          <a:p>
            <a:pPr>
              <a:lnSpc>
                <a:spcPct val="115000"/>
              </a:lnSpc>
              <a:spcBef>
                <a:spcPts val="0"/>
              </a:spcBef>
            </a:pPr>
            <a:r>
              <a:rPr lang="en-US" sz="1800" dirty="0"/>
              <a:t>Faith-based groups</a:t>
            </a:r>
          </a:p>
          <a:p>
            <a:pPr>
              <a:lnSpc>
                <a:spcPct val="115000"/>
              </a:lnSpc>
              <a:spcBef>
                <a:spcPts val="0"/>
              </a:spcBef>
            </a:pPr>
            <a:r>
              <a:rPr lang="en-US" sz="1800" dirty="0"/>
              <a:t>Food banks/food pantries</a:t>
            </a:r>
          </a:p>
          <a:p>
            <a:pPr>
              <a:lnSpc>
                <a:spcPct val="115000"/>
              </a:lnSpc>
              <a:spcBef>
                <a:spcPts val="0"/>
              </a:spcBef>
            </a:pPr>
            <a:r>
              <a:rPr lang="en-US" sz="1800" dirty="0"/>
              <a:t>Food stores </a:t>
            </a:r>
          </a:p>
          <a:p>
            <a:pPr>
              <a:lnSpc>
                <a:spcPct val="115000"/>
              </a:lnSpc>
              <a:spcBef>
                <a:spcPts val="0"/>
              </a:spcBef>
            </a:pPr>
            <a:r>
              <a:rPr lang="en-US" sz="1800" dirty="0"/>
              <a:t>Foundations/philanthropy organizations/nonprofits</a:t>
            </a:r>
          </a:p>
          <a:p>
            <a:pPr>
              <a:lnSpc>
                <a:spcPct val="115000"/>
              </a:lnSpc>
              <a:spcBef>
                <a:spcPts val="0"/>
              </a:spcBef>
            </a:pPr>
            <a:r>
              <a:rPr lang="en-US" sz="1800" dirty="0"/>
              <a:t>Government program/agency</a:t>
            </a:r>
          </a:p>
          <a:p>
            <a:pPr>
              <a:lnSpc>
                <a:spcPct val="115000"/>
              </a:lnSpc>
              <a:spcBef>
                <a:spcPts val="0"/>
              </a:spcBef>
            </a:pPr>
            <a:endParaRPr lang="en-US" sz="1800" dirty="0"/>
          </a:p>
        </p:txBody>
      </p:sp>
      <p:sp>
        <p:nvSpPr>
          <p:cNvPr id="8" name="Content Placeholder 7"/>
          <p:cNvSpPr>
            <a:spLocks noGrp="1"/>
          </p:cNvSpPr>
          <p:nvPr>
            <p:ph sz="half" idx="2"/>
          </p:nvPr>
        </p:nvSpPr>
        <p:spPr/>
        <p:txBody>
          <a:bodyPr>
            <a:normAutofit fontScale="62500" lnSpcReduction="20000"/>
          </a:bodyPr>
          <a:lstStyle/>
          <a:p>
            <a:pPr>
              <a:lnSpc>
                <a:spcPct val="115000"/>
              </a:lnSpc>
              <a:spcBef>
                <a:spcPts val="0"/>
              </a:spcBef>
            </a:pPr>
            <a:r>
              <a:rPr lang="en-US" dirty="0"/>
              <a:t>Hospitals/healthcare organizations</a:t>
            </a:r>
          </a:p>
          <a:p>
            <a:pPr>
              <a:lnSpc>
                <a:spcPct val="115000"/>
              </a:lnSpc>
              <a:spcBef>
                <a:spcPts val="0"/>
              </a:spcBef>
            </a:pPr>
            <a:r>
              <a:rPr lang="en-US" dirty="0"/>
              <a:t>Human services organizations</a:t>
            </a:r>
          </a:p>
          <a:p>
            <a:pPr>
              <a:lnSpc>
                <a:spcPct val="115000"/>
              </a:lnSpc>
              <a:spcBef>
                <a:spcPts val="0"/>
              </a:spcBef>
            </a:pPr>
            <a:r>
              <a:rPr lang="en-US" dirty="0"/>
              <a:t>Indian Tribal </a:t>
            </a:r>
            <a:r>
              <a:rPr lang="en-US" dirty="0" smtClean="0"/>
              <a:t>organizations</a:t>
            </a:r>
            <a:endParaRPr lang="en-US" b="1" dirty="0" smtClean="0"/>
          </a:p>
          <a:p>
            <a:pPr marL="228600" marR="0">
              <a:lnSpc>
                <a:spcPct val="115000"/>
              </a:lnSpc>
              <a:spcBef>
                <a:spcPts val="0"/>
              </a:spcBef>
              <a:spcAft>
                <a:spcPts val="0"/>
              </a:spcAft>
            </a:pPr>
            <a:r>
              <a:rPr lang="en-US" dirty="0" smtClean="0"/>
              <a:t>Labor/workforce </a:t>
            </a:r>
            <a:r>
              <a:rPr lang="en-US" dirty="0"/>
              <a:t>development groups</a:t>
            </a:r>
          </a:p>
          <a:p>
            <a:pPr marL="228600" marR="0">
              <a:lnSpc>
                <a:spcPct val="115000"/>
              </a:lnSpc>
              <a:spcBef>
                <a:spcPts val="0"/>
              </a:spcBef>
              <a:spcAft>
                <a:spcPts val="0"/>
              </a:spcAft>
            </a:pPr>
            <a:r>
              <a:rPr lang="en-US" dirty="0"/>
              <a:t>Media/advertising groups</a:t>
            </a:r>
          </a:p>
          <a:p>
            <a:pPr marL="228600" marR="0">
              <a:lnSpc>
                <a:spcPct val="115000"/>
              </a:lnSpc>
              <a:spcBef>
                <a:spcPts val="0"/>
              </a:spcBef>
              <a:spcAft>
                <a:spcPts val="0"/>
              </a:spcAft>
            </a:pPr>
            <a:r>
              <a:rPr lang="en-US" dirty="0"/>
              <a:t>Parks and recreation centers</a:t>
            </a:r>
          </a:p>
          <a:p>
            <a:pPr marL="228600" marR="0">
              <a:lnSpc>
                <a:spcPct val="115000"/>
              </a:lnSpc>
              <a:spcBef>
                <a:spcPts val="0"/>
              </a:spcBef>
              <a:spcAft>
                <a:spcPts val="0"/>
              </a:spcAft>
            </a:pPr>
            <a:r>
              <a:rPr lang="en-US" dirty="0"/>
              <a:t>Public health organizations</a:t>
            </a:r>
          </a:p>
          <a:p>
            <a:pPr marL="228600" marR="0">
              <a:lnSpc>
                <a:spcPct val="115000"/>
              </a:lnSpc>
              <a:spcBef>
                <a:spcPts val="0"/>
              </a:spcBef>
              <a:spcAft>
                <a:spcPts val="0"/>
              </a:spcAft>
            </a:pPr>
            <a:r>
              <a:rPr lang="en-US" dirty="0"/>
              <a:t>Restaurants</a:t>
            </a:r>
          </a:p>
          <a:p>
            <a:pPr marL="228600" marR="0">
              <a:lnSpc>
                <a:spcPct val="115000"/>
              </a:lnSpc>
              <a:spcBef>
                <a:spcPts val="0"/>
              </a:spcBef>
              <a:spcAft>
                <a:spcPts val="0"/>
              </a:spcAft>
            </a:pPr>
            <a:r>
              <a:rPr lang="en-US" dirty="0"/>
              <a:t>Schools (K-12)</a:t>
            </a:r>
          </a:p>
          <a:p>
            <a:pPr marL="228600" marR="0">
              <a:lnSpc>
                <a:spcPct val="115000"/>
              </a:lnSpc>
              <a:spcBef>
                <a:spcPts val="0"/>
              </a:spcBef>
              <a:spcAft>
                <a:spcPts val="0"/>
              </a:spcAft>
            </a:pPr>
            <a:r>
              <a:rPr lang="en-US" dirty="0"/>
              <a:t>Schools (colleges/universities)</a:t>
            </a:r>
          </a:p>
          <a:p>
            <a:pPr marL="228600" marR="0">
              <a:lnSpc>
                <a:spcPct val="115000"/>
              </a:lnSpc>
              <a:spcBef>
                <a:spcPts val="0"/>
              </a:spcBef>
              <a:spcAft>
                <a:spcPts val="0"/>
              </a:spcAft>
            </a:pPr>
            <a:r>
              <a:rPr lang="en-US" dirty="0"/>
              <a:t>Transportation groups</a:t>
            </a:r>
          </a:p>
          <a:p>
            <a:pPr marL="228600" marR="0">
              <a:lnSpc>
                <a:spcPct val="115000"/>
              </a:lnSpc>
              <a:spcBef>
                <a:spcPts val="0"/>
              </a:spcBef>
              <a:spcAft>
                <a:spcPts val="0"/>
              </a:spcAft>
            </a:pPr>
            <a:r>
              <a:rPr lang="en-US" dirty="0"/>
              <a:t>Worksites</a:t>
            </a:r>
          </a:p>
          <a:p>
            <a:pPr marL="228600" marR="0">
              <a:lnSpc>
                <a:spcPct val="115000"/>
              </a:lnSpc>
              <a:spcBef>
                <a:spcPts val="0"/>
              </a:spcBef>
              <a:spcAft>
                <a:spcPts val="0"/>
              </a:spcAft>
            </a:pPr>
            <a:r>
              <a:rPr lang="en-US" dirty="0"/>
              <a:t>Other (please specify): </a:t>
            </a:r>
          </a:p>
          <a:p>
            <a:pPr marL="228600" marR="0" indent="388620">
              <a:lnSpc>
                <a:spcPct val="115000"/>
              </a:lnSpc>
              <a:spcBef>
                <a:spcPts val="0"/>
              </a:spcBef>
              <a:spcAft>
                <a:spcPts val="0"/>
              </a:spcAft>
            </a:pPr>
            <a:r>
              <a:rPr lang="en-US" dirty="0"/>
              <a:t>Notes field will be enabled if other is selected, Free text.</a:t>
            </a:r>
          </a:p>
          <a:p>
            <a:endParaRPr lang="en-US" dirty="0"/>
          </a:p>
        </p:txBody>
      </p:sp>
      <p:sp>
        <p:nvSpPr>
          <p:cNvPr id="5" name="Rounded Rectangle 4"/>
          <p:cNvSpPr/>
          <p:nvPr/>
        </p:nvSpPr>
        <p:spPr>
          <a:xfrm>
            <a:off x="0" y="1039906"/>
            <a:ext cx="9144000" cy="381000"/>
          </a:xfrm>
          <a:prstGeom prst="round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983839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457200"/>
            <a:ext cx="8229600" cy="1143000"/>
          </a:xfrm>
        </p:spPr>
        <p:txBody>
          <a:bodyPr>
            <a:normAutofit fontScale="90000"/>
          </a:bodyPr>
          <a:lstStyle/>
          <a:p>
            <a:r>
              <a:rPr lang="en-US" dirty="0"/>
              <a:t>Is the partnership part of a coalition or collaborative?</a:t>
            </a:r>
            <a:br>
              <a:rPr lang="en-US" dirty="0"/>
            </a:br>
            <a:endParaRPr lang="en-US" dirty="0"/>
          </a:p>
        </p:txBody>
      </p:sp>
      <p:sp>
        <p:nvSpPr>
          <p:cNvPr id="6" name="Content Placeholder 5"/>
          <p:cNvSpPr>
            <a:spLocks noGrp="1"/>
          </p:cNvSpPr>
          <p:nvPr>
            <p:ph idx="1"/>
          </p:nvPr>
        </p:nvSpPr>
        <p:spPr/>
        <p:txBody>
          <a:bodyPr/>
          <a:lstStyle/>
          <a:p>
            <a:r>
              <a:rPr lang="en-US" dirty="0"/>
              <a:t>Here you will indicate if this partnership is limited to your agency and the partnering agency OR if it is a partnership through a larger collaborative effort such as a coalition</a:t>
            </a:r>
            <a:r>
              <a:rPr lang="en-US" dirty="0" smtClean="0"/>
              <a:t>.</a:t>
            </a:r>
          </a:p>
          <a:p>
            <a:pPr marL="0" indent="0">
              <a:buNone/>
            </a:pPr>
            <a:endParaRPr lang="en-US" dirty="0"/>
          </a:p>
          <a:p>
            <a:r>
              <a:rPr lang="en-US" dirty="0"/>
              <a:t>Options include: Yes/No</a:t>
            </a:r>
          </a:p>
        </p:txBody>
      </p:sp>
      <p:sp>
        <p:nvSpPr>
          <p:cNvPr id="7" name="Rounded Rectangle 6"/>
          <p:cNvSpPr/>
          <p:nvPr/>
        </p:nvSpPr>
        <p:spPr>
          <a:xfrm>
            <a:off x="0" y="1295400"/>
            <a:ext cx="9144000" cy="381000"/>
          </a:xfrm>
          <a:prstGeom prst="round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60551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Strategy Multi-Select</a:t>
            </a:r>
            <a:endParaRPr lang="en-US" dirty="0"/>
          </a:p>
        </p:txBody>
      </p:sp>
      <p:sp>
        <p:nvSpPr>
          <p:cNvPr id="4" name="Rounded Rectangle 3"/>
          <p:cNvSpPr/>
          <p:nvPr/>
        </p:nvSpPr>
        <p:spPr>
          <a:xfrm>
            <a:off x="0" y="1219200"/>
            <a:ext cx="9144000" cy="381000"/>
          </a:xfrm>
          <a:prstGeom prst="round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1" name="Picture 1"/>
          <p:cNvPicPr>
            <a:picLocks noChangeAspect="1" noChangeArrowheads="1"/>
          </p:cNvPicPr>
          <p:nvPr/>
        </p:nvPicPr>
        <p:blipFill rotWithShape="1">
          <a:blip r:embed="rId3">
            <a:extLst>
              <a:ext uri="{28A0092B-C50C-407E-A947-70E740481C1C}">
                <a14:useLocalDpi xmlns:a14="http://schemas.microsoft.com/office/drawing/2010/main" val="0"/>
              </a:ext>
            </a:extLst>
          </a:blip>
          <a:srcRect t="45959"/>
          <a:stretch/>
        </p:blipFill>
        <p:spPr bwMode="auto">
          <a:xfrm>
            <a:off x="1752600" y="1752600"/>
            <a:ext cx="6381750" cy="28773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881146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Phase 3</a:t>
            </a:r>
            <a:endParaRPr lang="en-US" dirty="0"/>
          </a:p>
        </p:txBody>
      </p:sp>
      <p:sp>
        <p:nvSpPr>
          <p:cNvPr id="3" name="Content Placeholder 2"/>
          <p:cNvSpPr>
            <a:spLocks noGrp="1"/>
          </p:cNvSpPr>
          <p:nvPr>
            <p:ph idx="1"/>
          </p:nvPr>
        </p:nvSpPr>
        <p:spPr/>
        <p:txBody>
          <a:bodyPr/>
          <a:lstStyle/>
          <a:p>
            <a:r>
              <a:rPr lang="en-US" dirty="0" smtClean="0"/>
              <a:t>Enhancements:</a:t>
            </a:r>
          </a:p>
          <a:p>
            <a:pPr lvl="1"/>
            <a:r>
              <a:rPr lang="en-US" dirty="0" smtClean="0"/>
              <a:t>Remove sites individually</a:t>
            </a:r>
          </a:p>
          <a:p>
            <a:pPr lvl="1"/>
            <a:r>
              <a:rPr lang="en-US" dirty="0" smtClean="0"/>
              <a:t>New search </a:t>
            </a:r>
          </a:p>
          <a:p>
            <a:pPr lvl="1"/>
            <a:endParaRPr lang="en-US" dirty="0"/>
          </a:p>
          <a:p>
            <a:r>
              <a:rPr lang="en-US" dirty="0"/>
              <a:t>New Features:</a:t>
            </a:r>
          </a:p>
          <a:p>
            <a:pPr lvl="1"/>
            <a:r>
              <a:rPr lang="en-US" dirty="0" smtClean="0"/>
              <a:t>Create Partnerships</a:t>
            </a:r>
          </a:p>
          <a:p>
            <a:pPr lvl="1"/>
            <a:r>
              <a:rPr lang="en-US" dirty="0"/>
              <a:t>Implementation Stage</a:t>
            </a:r>
          </a:p>
          <a:p>
            <a:pPr marL="457200" lvl="1" indent="0">
              <a:buNone/>
            </a:pPr>
            <a:endParaRPr lang="en-US" dirty="0"/>
          </a:p>
          <a:p>
            <a:pPr marL="457200" lvl="1" indent="0">
              <a:buNone/>
            </a:pPr>
            <a:endParaRPr lang="en-US" dirty="0" smtClean="0"/>
          </a:p>
        </p:txBody>
      </p:sp>
      <p:sp>
        <p:nvSpPr>
          <p:cNvPr id="4" name="Rounded Rectangle 3"/>
          <p:cNvSpPr/>
          <p:nvPr/>
        </p:nvSpPr>
        <p:spPr>
          <a:xfrm>
            <a:off x="0" y="1143000"/>
            <a:ext cx="9144000" cy="381000"/>
          </a:xfrm>
          <a:prstGeom prst="round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117574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Was assistance provided or received?</a:t>
            </a:r>
          </a:p>
        </p:txBody>
      </p:sp>
      <p:sp>
        <p:nvSpPr>
          <p:cNvPr id="3" name="Content Placeholder 2"/>
          <p:cNvSpPr>
            <a:spLocks noGrp="1"/>
          </p:cNvSpPr>
          <p:nvPr>
            <p:ph idx="1"/>
          </p:nvPr>
        </p:nvSpPr>
        <p:spPr/>
        <p:txBody>
          <a:bodyPr/>
          <a:lstStyle/>
          <a:p>
            <a:r>
              <a:rPr lang="en-US" dirty="0" smtClean="0"/>
              <a:t>Select only one.</a:t>
            </a:r>
          </a:p>
          <a:p>
            <a:r>
              <a:rPr lang="en-US" dirty="0" smtClean="0"/>
              <a:t>Options Include:</a:t>
            </a:r>
          </a:p>
          <a:p>
            <a:pPr lvl="1"/>
            <a:r>
              <a:rPr lang="en-US" dirty="0" smtClean="0"/>
              <a:t>Assistance Provided</a:t>
            </a:r>
            <a:endParaRPr lang="en-US" dirty="0"/>
          </a:p>
          <a:p>
            <a:pPr lvl="1"/>
            <a:r>
              <a:rPr lang="en-US" dirty="0" smtClean="0"/>
              <a:t>Received  </a:t>
            </a:r>
          </a:p>
          <a:p>
            <a:pPr lvl="1"/>
            <a:r>
              <a:rPr lang="en-US" dirty="0" smtClean="0"/>
              <a:t>Both</a:t>
            </a:r>
          </a:p>
          <a:p>
            <a:pPr lvl="1"/>
            <a:endParaRPr lang="en-US" dirty="0" smtClean="0"/>
          </a:p>
          <a:p>
            <a:pPr marL="457200" lvl="1" indent="0">
              <a:buNone/>
            </a:pPr>
            <a:r>
              <a:rPr lang="en-US" sz="3200" dirty="0" smtClean="0">
                <a:solidFill>
                  <a:srgbClr val="00B0F0"/>
                </a:solidFill>
              </a:rPr>
              <a:t>***Your selection will enable the boxes to enter further information.***</a:t>
            </a:r>
          </a:p>
        </p:txBody>
      </p:sp>
      <p:sp>
        <p:nvSpPr>
          <p:cNvPr id="4" name="Rounded Rectangle 3"/>
          <p:cNvSpPr/>
          <p:nvPr/>
        </p:nvSpPr>
        <p:spPr>
          <a:xfrm>
            <a:off x="0" y="1219200"/>
            <a:ext cx="9144000" cy="381000"/>
          </a:xfrm>
          <a:prstGeom prst="round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662087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Enabled Assistance </a:t>
            </a:r>
            <a:r>
              <a:rPr lang="en-US" dirty="0" err="1" smtClean="0"/>
              <a:t>Recieved</a:t>
            </a:r>
            <a:r>
              <a:rPr lang="en-US" dirty="0" smtClean="0"/>
              <a:t>/Provided</a:t>
            </a:r>
            <a:endParaRPr lang="en-US" dirty="0"/>
          </a:p>
        </p:txBody>
      </p:sp>
      <p:pic>
        <p:nvPicPr>
          <p:cNvPr id="8194" name="Picture 2"/>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17320" t="10925" r="46569" b="-2302"/>
          <a:stretch/>
        </p:blipFill>
        <p:spPr bwMode="auto">
          <a:xfrm>
            <a:off x="2667000" y="1371600"/>
            <a:ext cx="3817112" cy="51816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5" name="Rounded Rectangle 4"/>
          <p:cNvSpPr/>
          <p:nvPr/>
        </p:nvSpPr>
        <p:spPr>
          <a:xfrm>
            <a:off x="0" y="1219200"/>
            <a:ext cx="9144000" cy="381000"/>
          </a:xfrm>
          <a:prstGeom prst="round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00584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Dropdowns for Assistance </a:t>
            </a:r>
            <a:endParaRPr lang="en-US" dirty="0"/>
          </a:p>
        </p:txBody>
      </p:sp>
      <p:sp>
        <p:nvSpPr>
          <p:cNvPr id="3" name="Content Placeholder 2"/>
          <p:cNvSpPr>
            <a:spLocks noGrp="1"/>
          </p:cNvSpPr>
          <p:nvPr>
            <p:ph sz="half" idx="1"/>
          </p:nvPr>
        </p:nvSpPr>
        <p:spPr/>
        <p:txBody>
          <a:bodyPr>
            <a:normAutofit fontScale="92500"/>
          </a:bodyPr>
          <a:lstStyle/>
          <a:p>
            <a:pPr marL="0" indent="0">
              <a:buNone/>
            </a:pPr>
            <a:r>
              <a:rPr lang="en-US" b="1" u="sng" dirty="0"/>
              <a:t>Select all that apply:</a:t>
            </a:r>
          </a:p>
          <a:p>
            <a:r>
              <a:rPr lang="en-US" dirty="0" smtClean="0"/>
              <a:t>Advertising</a:t>
            </a:r>
            <a:endParaRPr lang="en-US" dirty="0"/>
          </a:p>
          <a:p>
            <a:r>
              <a:rPr lang="en-US" dirty="0"/>
              <a:t>Consulting</a:t>
            </a:r>
          </a:p>
          <a:p>
            <a:r>
              <a:rPr lang="en-US" dirty="0"/>
              <a:t>Development</a:t>
            </a:r>
          </a:p>
          <a:p>
            <a:r>
              <a:rPr lang="en-US" dirty="0"/>
              <a:t>Evaluation and tracking</a:t>
            </a:r>
          </a:p>
          <a:p>
            <a:r>
              <a:rPr lang="en-US" dirty="0" smtClean="0"/>
              <a:t>Funding</a:t>
            </a:r>
          </a:p>
          <a:p>
            <a:r>
              <a:rPr lang="en-US" dirty="0"/>
              <a:t>Human resources</a:t>
            </a:r>
          </a:p>
          <a:p>
            <a:r>
              <a:rPr lang="en-US" dirty="0"/>
              <a:t>Program implementation</a:t>
            </a:r>
          </a:p>
          <a:p>
            <a:r>
              <a:rPr lang="en-US" dirty="0"/>
              <a:t>Materials</a:t>
            </a:r>
          </a:p>
          <a:p>
            <a:endParaRPr lang="en-US" b="1" dirty="0"/>
          </a:p>
          <a:p>
            <a:endParaRPr lang="en-US" dirty="0"/>
          </a:p>
        </p:txBody>
      </p:sp>
      <p:sp>
        <p:nvSpPr>
          <p:cNvPr id="5" name="Content Placeholder 4"/>
          <p:cNvSpPr>
            <a:spLocks noGrp="1"/>
          </p:cNvSpPr>
          <p:nvPr>
            <p:ph sz="half" idx="2"/>
          </p:nvPr>
        </p:nvSpPr>
        <p:spPr/>
        <p:txBody>
          <a:bodyPr>
            <a:normAutofit fontScale="92500"/>
          </a:bodyPr>
          <a:lstStyle/>
          <a:p>
            <a:r>
              <a:rPr lang="en-US" dirty="0" smtClean="0"/>
              <a:t>Planning</a:t>
            </a:r>
            <a:endParaRPr lang="en-US" dirty="0"/>
          </a:p>
          <a:p>
            <a:r>
              <a:rPr lang="en-US" dirty="0"/>
              <a:t>Recruitment</a:t>
            </a:r>
          </a:p>
          <a:p>
            <a:r>
              <a:rPr lang="en-US" dirty="0"/>
              <a:t>Space</a:t>
            </a:r>
          </a:p>
          <a:p>
            <a:r>
              <a:rPr lang="en-US" dirty="0"/>
              <a:t>Technical services</a:t>
            </a:r>
          </a:p>
          <a:p>
            <a:r>
              <a:rPr lang="en-US" dirty="0"/>
              <a:t>Other (please specify):</a:t>
            </a:r>
          </a:p>
          <a:p>
            <a:pPr lvl="1"/>
            <a:r>
              <a:rPr lang="en-US" dirty="0"/>
              <a:t>Notes field will be enabled if other is selected, Free text.</a:t>
            </a:r>
          </a:p>
          <a:p>
            <a:endParaRPr lang="en-US" dirty="0"/>
          </a:p>
        </p:txBody>
      </p:sp>
      <p:sp>
        <p:nvSpPr>
          <p:cNvPr id="6" name="Rounded Rectangle 5"/>
          <p:cNvSpPr/>
          <p:nvPr/>
        </p:nvSpPr>
        <p:spPr>
          <a:xfrm>
            <a:off x="0" y="1143000"/>
            <a:ext cx="9144000" cy="381000"/>
          </a:xfrm>
          <a:prstGeom prst="round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983805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approach are you using with this partner?</a:t>
            </a:r>
          </a:p>
        </p:txBody>
      </p:sp>
      <p:sp>
        <p:nvSpPr>
          <p:cNvPr id="5" name="Content Placeholder 4"/>
          <p:cNvSpPr>
            <a:spLocks noGrp="1"/>
          </p:cNvSpPr>
          <p:nvPr>
            <p:ph idx="1"/>
          </p:nvPr>
        </p:nvSpPr>
        <p:spPr/>
        <p:txBody>
          <a:bodyPr/>
          <a:lstStyle/>
          <a:p>
            <a:endParaRPr lang="en-US" dirty="0" smtClean="0"/>
          </a:p>
          <a:p>
            <a:pPr marL="0" indent="0">
              <a:buNone/>
            </a:pPr>
            <a:r>
              <a:rPr lang="en-US" dirty="0" smtClean="0"/>
              <a:t>Please </a:t>
            </a:r>
            <a:r>
              <a:rPr lang="en-US" dirty="0"/>
              <a:t>check all that </a:t>
            </a:r>
            <a:r>
              <a:rPr lang="en-US" dirty="0" smtClean="0"/>
              <a:t>apply.:</a:t>
            </a:r>
            <a:endParaRPr lang="en-US" dirty="0"/>
          </a:p>
          <a:p>
            <a:pPr lvl="1"/>
            <a:r>
              <a:rPr lang="en-US" dirty="0"/>
              <a:t>Options include:</a:t>
            </a:r>
          </a:p>
          <a:p>
            <a:pPr lvl="2"/>
            <a:r>
              <a:rPr lang="en-US" dirty="0"/>
              <a:t>Direct Education</a:t>
            </a:r>
          </a:p>
          <a:p>
            <a:pPr lvl="2"/>
            <a:r>
              <a:rPr lang="en-US" dirty="0"/>
              <a:t>Policy, System, and Environmental </a:t>
            </a:r>
          </a:p>
          <a:p>
            <a:pPr lvl="2"/>
            <a:r>
              <a:rPr lang="en-US" dirty="0"/>
              <a:t>Social Marketing</a:t>
            </a:r>
          </a:p>
          <a:p>
            <a:pPr marL="0" indent="0">
              <a:buNone/>
            </a:pPr>
            <a:endParaRPr lang="en-US" dirty="0"/>
          </a:p>
        </p:txBody>
      </p:sp>
      <p:sp>
        <p:nvSpPr>
          <p:cNvPr id="7" name="Rounded Rectangle 6"/>
          <p:cNvSpPr/>
          <p:nvPr/>
        </p:nvSpPr>
        <p:spPr>
          <a:xfrm>
            <a:off x="0" y="1524000"/>
            <a:ext cx="9144000" cy="381000"/>
          </a:xfrm>
          <a:prstGeom prst="round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976442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Save Partnership</a:t>
            </a:r>
            <a:endParaRPr lang="en-US" dirty="0"/>
          </a:p>
        </p:txBody>
      </p:sp>
      <p:sp>
        <p:nvSpPr>
          <p:cNvPr id="3" name="Content Placeholder 2"/>
          <p:cNvSpPr>
            <a:spLocks noGrp="1"/>
          </p:cNvSpPr>
          <p:nvPr>
            <p:ph idx="1"/>
          </p:nvPr>
        </p:nvSpPr>
        <p:spPr/>
        <p:txBody>
          <a:bodyPr/>
          <a:lstStyle/>
          <a:p>
            <a:r>
              <a:rPr lang="en-US" dirty="0"/>
              <a:t>For Partnerships, we will only have “Active” and “Canceled” status. </a:t>
            </a:r>
            <a:endParaRPr lang="en-US" dirty="0" smtClean="0"/>
          </a:p>
          <a:p>
            <a:endParaRPr lang="en-US" dirty="0"/>
          </a:p>
          <a:p>
            <a:r>
              <a:rPr lang="en-US" dirty="0" smtClean="0"/>
              <a:t>Once </a:t>
            </a:r>
            <a:r>
              <a:rPr lang="en-US" dirty="0"/>
              <a:t>a partnership is “Active” with all the required fields, nothing else is needed, unless you would like to add to the partnership within the same FFY.</a:t>
            </a:r>
          </a:p>
          <a:p>
            <a:endParaRPr lang="en-US" dirty="0"/>
          </a:p>
        </p:txBody>
      </p:sp>
      <p:sp>
        <p:nvSpPr>
          <p:cNvPr id="4" name="Rounded Rectangle 3"/>
          <p:cNvSpPr/>
          <p:nvPr/>
        </p:nvSpPr>
        <p:spPr>
          <a:xfrm>
            <a:off x="0" y="1219200"/>
            <a:ext cx="9144000" cy="381000"/>
          </a:xfrm>
          <a:prstGeom prst="round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833209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Adding to an Existing Partnership</a:t>
            </a:r>
            <a:endParaRPr lang="en-US" dirty="0"/>
          </a:p>
        </p:txBody>
      </p:sp>
      <p:pic>
        <p:nvPicPr>
          <p:cNvPr id="3074" name="Picture 2"/>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1550" t="1942" r="3690" b="1247"/>
          <a:stretch/>
        </p:blipFill>
        <p:spPr bwMode="auto">
          <a:xfrm>
            <a:off x="0" y="1680882"/>
            <a:ext cx="9144000" cy="39452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ounded Rectangle 5"/>
          <p:cNvSpPr/>
          <p:nvPr/>
        </p:nvSpPr>
        <p:spPr>
          <a:xfrm>
            <a:off x="0" y="1219200"/>
            <a:ext cx="9144000" cy="381000"/>
          </a:xfrm>
          <a:prstGeom prst="round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230613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Implementation Stage</a:t>
            </a:r>
            <a:endParaRPr lang="en-US" dirty="0"/>
          </a:p>
        </p:txBody>
      </p:sp>
      <p:sp>
        <p:nvSpPr>
          <p:cNvPr id="6" name="Content Placeholder 5"/>
          <p:cNvSpPr>
            <a:spLocks noGrp="1"/>
          </p:cNvSpPr>
          <p:nvPr>
            <p:ph idx="1"/>
          </p:nvPr>
        </p:nvSpPr>
        <p:spPr/>
        <p:txBody>
          <a:bodyPr>
            <a:normAutofit/>
          </a:bodyPr>
          <a:lstStyle/>
          <a:p>
            <a:r>
              <a:rPr lang="en-US" dirty="0" smtClean="0"/>
              <a:t>Is an indication of the “stage” of an activity by site. </a:t>
            </a:r>
          </a:p>
          <a:p>
            <a:endParaRPr lang="en-US" dirty="0" smtClean="0"/>
          </a:p>
          <a:p>
            <a:r>
              <a:rPr lang="en-US" dirty="0" smtClean="0"/>
              <a:t>Options include:</a:t>
            </a:r>
            <a:endParaRPr lang="en-US" dirty="0"/>
          </a:p>
          <a:p>
            <a:endParaRPr lang="en-US" dirty="0"/>
          </a:p>
        </p:txBody>
      </p:sp>
      <p:sp>
        <p:nvSpPr>
          <p:cNvPr id="5" name="Rounded Rectangle 4"/>
          <p:cNvSpPr/>
          <p:nvPr/>
        </p:nvSpPr>
        <p:spPr>
          <a:xfrm>
            <a:off x="0" y="1143000"/>
            <a:ext cx="9144000" cy="381000"/>
          </a:xfrm>
          <a:prstGeom prst="round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9477" t="59806" r="20262" b="8663"/>
          <a:stretch/>
        </p:blipFill>
        <p:spPr bwMode="auto">
          <a:xfrm>
            <a:off x="115878" y="3931024"/>
            <a:ext cx="9028122" cy="21733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453697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Implementation Stage</a:t>
            </a:r>
            <a:endParaRPr lang="en-US" dirty="0"/>
          </a:p>
        </p:txBody>
      </p:sp>
      <p:sp>
        <p:nvSpPr>
          <p:cNvPr id="6" name="Content Placeholder 5"/>
          <p:cNvSpPr>
            <a:spLocks noGrp="1"/>
          </p:cNvSpPr>
          <p:nvPr>
            <p:ph idx="1"/>
          </p:nvPr>
        </p:nvSpPr>
        <p:spPr/>
        <p:txBody>
          <a:bodyPr>
            <a:normAutofit fontScale="92500" lnSpcReduction="10000"/>
          </a:bodyPr>
          <a:lstStyle/>
          <a:p>
            <a:r>
              <a:rPr lang="en-US" dirty="0" smtClean="0"/>
              <a:t>Completed </a:t>
            </a:r>
            <a:r>
              <a:rPr lang="en-US" dirty="0"/>
              <a:t>biannually </a:t>
            </a:r>
            <a:r>
              <a:rPr lang="en-US" dirty="0" smtClean="0"/>
              <a:t>to coincide </a:t>
            </a:r>
            <a:r>
              <a:rPr lang="en-US" dirty="0"/>
              <a:t>with the Semi-Annual Report Narrative (SARN) due dates. </a:t>
            </a:r>
            <a:endParaRPr lang="en-US" dirty="0" smtClean="0"/>
          </a:p>
          <a:p>
            <a:r>
              <a:rPr lang="en-US" dirty="0" smtClean="0"/>
              <a:t>Will be shown/available for the remainder of  </a:t>
            </a:r>
            <a:r>
              <a:rPr lang="en-US" dirty="0" smtClean="0"/>
              <a:t>FFY18. </a:t>
            </a:r>
            <a:endParaRPr lang="en-US" dirty="0" smtClean="0"/>
          </a:p>
          <a:p>
            <a:pPr lvl="1"/>
            <a:r>
              <a:rPr lang="en-US" dirty="0" smtClean="0"/>
              <a:t>FFY19 will only </a:t>
            </a:r>
            <a:r>
              <a:rPr lang="en-US" dirty="0"/>
              <a:t>be </a:t>
            </a:r>
            <a:r>
              <a:rPr lang="en-US" dirty="0" smtClean="0"/>
              <a:t>available </a:t>
            </a:r>
            <a:r>
              <a:rPr lang="en-US" dirty="0"/>
              <a:t>in the system during the reporting time frame. </a:t>
            </a:r>
            <a:endParaRPr lang="en-US" dirty="0" smtClean="0"/>
          </a:p>
          <a:p>
            <a:r>
              <a:rPr lang="en-US" dirty="0" smtClean="0"/>
              <a:t>Initially </a:t>
            </a:r>
            <a:r>
              <a:rPr lang="en-US" dirty="0"/>
              <a:t>you will indicate the stage, but for the Year End SARN, updates will only be required if there was a change to your Implementation Stage.</a:t>
            </a:r>
          </a:p>
          <a:p>
            <a:endParaRPr lang="en-US" dirty="0"/>
          </a:p>
        </p:txBody>
      </p:sp>
      <p:sp>
        <p:nvSpPr>
          <p:cNvPr id="5" name="Rounded Rectangle 4"/>
          <p:cNvSpPr/>
          <p:nvPr/>
        </p:nvSpPr>
        <p:spPr>
          <a:xfrm>
            <a:off x="0" y="1143000"/>
            <a:ext cx="9144000" cy="381000"/>
          </a:xfrm>
          <a:prstGeom prst="round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97034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Implementation Stage</a:t>
            </a:r>
            <a:endParaRPr lang="en-US" dirty="0"/>
          </a:p>
        </p:txBody>
      </p:sp>
      <p:sp>
        <p:nvSpPr>
          <p:cNvPr id="5" name="Rounded Rectangle 4"/>
          <p:cNvSpPr/>
          <p:nvPr/>
        </p:nvSpPr>
        <p:spPr>
          <a:xfrm>
            <a:off x="0" y="1143000"/>
            <a:ext cx="9144000" cy="381000"/>
          </a:xfrm>
          <a:prstGeom prst="round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219"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27169" t="20874" r="10736" b="13609"/>
          <a:stretch/>
        </p:blipFill>
        <p:spPr bwMode="auto">
          <a:xfrm>
            <a:off x="609600" y="1730188"/>
            <a:ext cx="7570695" cy="428512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7469415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Search Using Dropdowns</a:t>
            </a:r>
            <a:endParaRPr lang="en-US" dirty="0"/>
          </a:p>
        </p:txBody>
      </p:sp>
      <p:sp>
        <p:nvSpPr>
          <p:cNvPr id="3" name="Content Placeholder 2"/>
          <p:cNvSpPr>
            <a:spLocks noGrp="1"/>
          </p:cNvSpPr>
          <p:nvPr>
            <p:ph idx="1"/>
          </p:nvPr>
        </p:nvSpPr>
        <p:spPr/>
        <p:txBody>
          <a:bodyPr/>
          <a:lstStyle/>
          <a:p>
            <a:pPr marL="0" indent="0">
              <a:buNone/>
            </a:pPr>
            <a:r>
              <a:rPr lang="en-US" dirty="0" smtClean="0"/>
              <a:t>Only approved Strategies, Activities, Communities will display</a:t>
            </a:r>
            <a:endParaRPr lang="en-US" dirty="0"/>
          </a:p>
        </p:txBody>
      </p:sp>
      <p:sp>
        <p:nvSpPr>
          <p:cNvPr id="4" name="Rounded Rectangle 3"/>
          <p:cNvSpPr/>
          <p:nvPr/>
        </p:nvSpPr>
        <p:spPr>
          <a:xfrm>
            <a:off x="0" y="1143000"/>
            <a:ext cx="9144000" cy="381000"/>
          </a:xfrm>
          <a:prstGeom prst="round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6875" t="37459" r="20699"/>
          <a:stretch/>
        </p:blipFill>
        <p:spPr bwMode="auto">
          <a:xfrm>
            <a:off x="990600" y="2667000"/>
            <a:ext cx="7611035" cy="40905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990600" y="2667000"/>
            <a:ext cx="3805517" cy="685800"/>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334000" y="2438400"/>
            <a:ext cx="2133600" cy="646331"/>
          </a:xfrm>
          <a:prstGeom prst="rect">
            <a:avLst/>
          </a:prstGeom>
          <a:noFill/>
          <a:ln w="57150">
            <a:solidFill>
              <a:srgbClr val="FFFF00"/>
            </a:solidFill>
            <a:prstDash val="solid"/>
          </a:ln>
        </p:spPr>
        <p:txBody>
          <a:bodyPr wrap="square" rtlCol="0">
            <a:spAutoFit/>
          </a:bodyPr>
          <a:lstStyle/>
          <a:p>
            <a:r>
              <a:rPr lang="en-US" dirty="0" smtClean="0">
                <a:solidFill>
                  <a:srgbClr val="00B0F0"/>
                </a:solidFill>
              </a:rPr>
              <a:t>Community has an “ALL” option</a:t>
            </a:r>
            <a:endParaRPr lang="en-US" dirty="0">
              <a:solidFill>
                <a:srgbClr val="00B0F0"/>
              </a:solidFill>
            </a:endParaRPr>
          </a:p>
        </p:txBody>
      </p:sp>
      <p:cxnSp>
        <p:nvCxnSpPr>
          <p:cNvPr id="8" name="Straight Arrow Connector 7"/>
          <p:cNvCxnSpPr/>
          <p:nvPr/>
        </p:nvCxnSpPr>
        <p:spPr>
          <a:xfrm flipH="1">
            <a:off x="4953000" y="2590800"/>
            <a:ext cx="228600" cy="17076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69041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Reminder</a:t>
            </a:r>
            <a:endParaRPr lang="en-US" dirty="0"/>
          </a:p>
        </p:txBody>
      </p:sp>
      <p:sp>
        <p:nvSpPr>
          <p:cNvPr id="3" name="Content Placeholder 2"/>
          <p:cNvSpPr>
            <a:spLocks noGrp="1"/>
          </p:cNvSpPr>
          <p:nvPr>
            <p:ph idx="1"/>
          </p:nvPr>
        </p:nvSpPr>
        <p:spPr/>
        <p:txBody>
          <a:bodyPr/>
          <a:lstStyle/>
          <a:p>
            <a:r>
              <a:rPr lang="en-US" dirty="0" smtClean="0"/>
              <a:t>30-day deadlines will be implemented beginning April</a:t>
            </a:r>
            <a:endParaRPr lang="en-US" dirty="0"/>
          </a:p>
          <a:p>
            <a:pPr lvl="1"/>
            <a:r>
              <a:rPr lang="en-US" u="sng" dirty="0" smtClean="0"/>
              <a:t>Creating:</a:t>
            </a:r>
            <a:r>
              <a:rPr lang="en-US" dirty="0" smtClean="0"/>
              <a:t>  you are able to create anytime in the future, but you will only be allowed to create an  action, if it less than 30 days old</a:t>
            </a:r>
            <a:br>
              <a:rPr lang="en-US" dirty="0" smtClean="0"/>
            </a:br>
            <a:endParaRPr lang="en-US" dirty="0"/>
          </a:p>
          <a:p>
            <a:pPr lvl="1"/>
            <a:r>
              <a:rPr lang="en-US" u="sng" dirty="0" smtClean="0"/>
              <a:t>Completing:</a:t>
            </a:r>
            <a:r>
              <a:rPr lang="en-US" dirty="0" smtClean="0"/>
              <a:t> you will only be allowed to complete an action up 30-days after the action date</a:t>
            </a:r>
            <a:endParaRPr lang="en-US" dirty="0"/>
          </a:p>
        </p:txBody>
      </p:sp>
      <p:sp>
        <p:nvSpPr>
          <p:cNvPr id="4" name="Rounded Rectangle 3"/>
          <p:cNvSpPr/>
          <p:nvPr/>
        </p:nvSpPr>
        <p:spPr>
          <a:xfrm>
            <a:off x="0" y="1143000"/>
            <a:ext cx="9144000" cy="381000"/>
          </a:xfrm>
          <a:prstGeom prst="round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6571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Select and Save Stage</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You do not have to select a stage for each site</a:t>
            </a:r>
          </a:p>
          <a:p>
            <a:pPr lvl="1"/>
            <a:r>
              <a:rPr lang="en-US" dirty="0" smtClean="0"/>
              <a:t>BUT…Once a stage has been selected, you cannot leave </a:t>
            </a:r>
            <a:r>
              <a:rPr lang="en-US" dirty="0" smtClean="0"/>
              <a:t>blank</a:t>
            </a:r>
            <a:endParaRPr lang="en-US" dirty="0" smtClean="0"/>
          </a:p>
          <a:p>
            <a:r>
              <a:rPr lang="en-US" dirty="0" smtClean="0"/>
              <a:t>You </a:t>
            </a:r>
            <a:r>
              <a:rPr lang="en-US" dirty="0" smtClean="0"/>
              <a:t>can only </a:t>
            </a:r>
            <a:r>
              <a:rPr lang="en-US" dirty="0" smtClean="0"/>
              <a:t>update one site</a:t>
            </a:r>
          </a:p>
          <a:p>
            <a:r>
              <a:rPr lang="en-US" dirty="0" smtClean="0"/>
              <a:t>You can change the stage to move forward or backward</a:t>
            </a:r>
          </a:p>
          <a:p>
            <a:r>
              <a:rPr lang="en-US" dirty="0" smtClean="0"/>
              <a:t>N/A </a:t>
            </a:r>
            <a:r>
              <a:rPr lang="en-US" dirty="0" smtClean="0"/>
              <a:t>should be selected when </a:t>
            </a:r>
            <a:r>
              <a:rPr lang="en-US" dirty="0" smtClean="0"/>
              <a:t>work has been </a:t>
            </a:r>
            <a:r>
              <a:rPr lang="en-US" dirty="0" smtClean="0"/>
              <a:t>stopped or the wrong selection was made in error</a:t>
            </a:r>
            <a:endParaRPr lang="en-US" dirty="0" smtClean="0"/>
          </a:p>
          <a:p>
            <a:r>
              <a:rPr lang="en-US" dirty="0" smtClean="0"/>
              <a:t>After you indicate a stage other than N/A the site cannot be removed from Strategy/Activity combo</a:t>
            </a:r>
            <a:endParaRPr lang="en-US" dirty="0"/>
          </a:p>
        </p:txBody>
      </p:sp>
      <p:sp>
        <p:nvSpPr>
          <p:cNvPr id="5" name="Rounded Rectangle 4"/>
          <p:cNvSpPr/>
          <p:nvPr/>
        </p:nvSpPr>
        <p:spPr>
          <a:xfrm>
            <a:off x="0" y="1143000"/>
            <a:ext cx="9144000" cy="381000"/>
          </a:xfrm>
          <a:prstGeom prst="round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120125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Guidance of </a:t>
            </a:r>
            <a:r>
              <a:rPr lang="en-US" b="1" i="1" dirty="0" smtClean="0"/>
              <a:t>Implementation</a:t>
            </a:r>
            <a:r>
              <a:rPr lang="en-US" dirty="0" smtClean="0"/>
              <a:t> Stage by Activity</a:t>
            </a:r>
            <a:endParaRPr lang="en-US" dirty="0"/>
          </a:p>
        </p:txBody>
      </p:sp>
      <p:sp>
        <p:nvSpPr>
          <p:cNvPr id="3" name="Content Placeholder 2"/>
          <p:cNvSpPr>
            <a:spLocks noGrp="1"/>
          </p:cNvSpPr>
          <p:nvPr>
            <p:ph idx="1"/>
          </p:nvPr>
        </p:nvSpPr>
        <p:spPr>
          <a:xfrm>
            <a:off x="457200" y="2133600"/>
            <a:ext cx="8229600" cy="3992563"/>
          </a:xfrm>
        </p:spPr>
        <p:txBody>
          <a:bodyPr/>
          <a:lstStyle/>
          <a:p>
            <a:r>
              <a:rPr lang="en-US" dirty="0" smtClean="0"/>
              <a:t>Focus Area Specialists have created a document that describes the “Implementation” for each activity.</a:t>
            </a:r>
          </a:p>
          <a:p>
            <a:pPr marL="0" indent="0">
              <a:buNone/>
            </a:pPr>
            <a:endParaRPr lang="en-US" dirty="0" smtClean="0"/>
          </a:p>
          <a:p>
            <a:r>
              <a:rPr lang="en-US" dirty="0" smtClean="0"/>
              <a:t>It can be found in the User Guide for Phase 3.</a:t>
            </a:r>
            <a:endParaRPr lang="en-US" dirty="0"/>
          </a:p>
        </p:txBody>
      </p:sp>
      <p:sp>
        <p:nvSpPr>
          <p:cNvPr id="4" name="Rounded Rectangle 3"/>
          <p:cNvSpPr/>
          <p:nvPr/>
        </p:nvSpPr>
        <p:spPr>
          <a:xfrm>
            <a:off x="0" y="1447800"/>
            <a:ext cx="9144000" cy="381000"/>
          </a:xfrm>
          <a:prstGeom prst="round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178459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Returning to Implementation Stage</a:t>
            </a:r>
            <a:endParaRPr lang="en-US" dirty="0"/>
          </a:p>
        </p:txBody>
      </p:sp>
      <p:sp>
        <p:nvSpPr>
          <p:cNvPr id="3" name="Content Placeholder 2"/>
          <p:cNvSpPr>
            <a:spLocks noGrp="1"/>
          </p:cNvSpPr>
          <p:nvPr>
            <p:ph idx="1"/>
          </p:nvPr>
        </p:nvSpPr>
        <p:spPr/>
        <p:txBody>
          <a:bodyPr/>
          <a:lstStyle/>
          <a:p>
            <a:r>
              <a:rPr lang="en-US" dirty="0" smtClean="0"/>
              <a:t>If you would like to access implementation stage after your initial selection, you will do it in the same manner, via navigation bar.</a:t>
            </a:r>
          </a:p>
          <a:p>
            <a:endParaRPr lang="en-US" dirty="0"/>
          </a:p>
        </p:txBody>
      </p:sp>
      <p:sp>
        <p:nvSpPr>
          <p:cNvPr id="4" name="Rounded Rectangle 3"/>
          <p:cNvSpPr/>
          <p:nvPr/>
        </p:nvSpPr>
        <p:spPr>
          <a:xfrm>
            <a:off x="0" y="1143000"/>
            <a:ext cx="9144000" cy="381000"/>
          </a:xfrm>
          <a:prstGeom prst="round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7169" t="20874" r="10736" b="13609"/>
          <a:stretch/>
        </p:blipFill>
        <p:spPr bwMode="auto">
          <a:xfrm>
            <a:off x="2362200" y="3282881"/>
            <a:ext cx="4827495" cy="273243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5227298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Steps</a:t>
            </a:r>
            <a:endParaRPr lang="en-US" dirty="0"/>
          </a:p>
        </p:txBody>
      </p:sp>
      <p:sp>
        <p:nvSpPr>
          <p:cNvPr id="3" name="Content Placeholder 2"/>
          <p:cNvSpPr>
            <a:spLocks noGrp="1"/>
          </p:cNvSpPr>
          <p:nvPr>
            <p:ph idx="1"/>
          </p:nvPr>
        </p:nvSpPr>
        <p:spPr/>
        <p:txBody>
          <a:bodyPr/>
          <a:lstStyle/>
          <a:p>
            <a:r>
              <a:rPr lang="en-US" sz="2800" dirty="0"/>
              <a:t>Phase 4 of SEEDS is expected to be released later this spring. It will include enhancements to the SIT administrative screens and build out the remaining assessments planned for FFY2019-FFY2020. </a:t>
            </a:r>
            <a:endParaRPr lang="en-US" sz="2800" dirty="0" smtClean="0"/>
          </a:p>
          <a:p>
            <a:pPr marL="0" indent="0">
              <a:buNone/>
            </a:pPr>
            <a:endParaRPr lang="en-US" sz="2800" i="1" dirty="0" smtClean="0"/>
          </a:p>
          <a:p>
            <a:r>
              <a:rPr lang="en-US" sz="2800" dirty="0" smtClean="0"/>
              <a:t>Because </a:t>
            </a:r>
            <a:r>
              <a:rPr lang="en-US" sz="2800" dirty="0"/>
              <a:t>Phase 4 does not include changes to the LIA interface, there will not be any additional training for LIAs during this phase. </a:t>
            </a:r>
          </a:p>
          <a:p>
            <a:endParaRPr lang="en-US" dirty="0"/>
          </a:p>
        </p:txBody>
      </p:sp>
      <p:sp>
        <p:nvSpPr>
          <p:cNvPr id="4" name="Rounded Rectangle 3"/>
          <p:cNvSpPr/>
          <p:nvPr/>
        </p:nvSpPr>
        <p:spPr>
          <a:xfrm>
            <a:off x="0" y="1143000"/>
            <a:ext cx="9144000" cy="381000"/>
          </a:xfrm>
          <a:prstGeom prst="round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211743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p:txBody>
          <a:bodyPr/>
          <a:lstStyle/>
          <a:p>
            <a:r>
              <a:rPr lang="en-US" dirty="0" smtClean="0"/>
              <a:t>Please </a:t>
            </a:r>
            <a:r>
              <a:rPr lang="en-US" dirty="0"/>
              <a:t>feel free to reach out to the State Implementation Team with any questions, email us at </a:t>
            </a:r>
            <a:r>
              <a:rPr lang="en-US" u="sng" dirty="0">
                <a:hlinkClick r:id="rId2"/>
              </a:rPr>
              <a:t>AzHealthZone@azdhs.gov</a:t>
            </a:r>
            <a:endParaRPr lang="en-US" dirty="0"/>
          </a:p>
          <a:p>
            <a:endParaRPr lang="en-US" dirty="0"/>
          </a:p>
        </p:txBody>
      </p:sp>
      <p:sp>
        <p:nvSpPr>
          <p:cNvPr id="4" name="Rounded Rectangle 3"/>
          <p:cNvSpPr/>
          <p:nvPr/>
        </p:nvSpPr>
        <p:spPr>
          <a:xfrm>
            <a:off x="0" y="1143000"/>
            <a:ext cx="9144000" cy="381000"/>
          </a:xfrm>
          <a:prstGeom prst="round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168656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Enhancements-Editing</a:t>
            </a:r>
            <a:endParaRPr lang="en-US" dirty="0"/>
          </a:p>
        </p:txBody>
      </p:sp>
      <p:sp>
        <p:nvSpPr>
          <p:cNvPr id="3" name="Content Placeholder 2"/>
          <p:cNvSpPr>
            <a:spLocks noGrp="1"/>
          </p:cNvSpPr>
          <p:nvPr>
            <p:ph idx="1"/>
          </p:nvPr>
        </p:nvSpPr>
        <p:spPr/>
        <p:txBody>
          <a:bodyPr/>
          <a:lstStyle/>
          <a:p>
            <a:r>
              <a:rPr lang="en-US" dirty="0" smtClean="0"/>
              <a:t>Edit Strategy will now allow removing of sites and communities individually</a:t>
            </a:r>
          </a:p>
          <a:p>
            <a:endParaRPr lang="en-US" dirty="0" smtClean="0"/>
          </a:p>
          <a:p>
            <a:pPr lvl="1"/>
            <a:r>
              <a:rPr lang="en-US" dirty="0" smtClean="0"/>
              <a:t>Site must not have any actions tied to that activity (even canceled actions will not allow you to remove sites)</a:t>
            </a:r>
          </a:p>
          <a:p>
            <a:pPr lvl="1"/>
            <a:r>
              <a:rPr lang="en-US" dirty="0" smtClean="0"/>
              <a:t>Site must not have an implementation stage identified</a:t>
            </a:r>
          </a:p>
          <a:p>
            <a:pPr lvl="2"/>
            <a:r>
              <a:rPr lang="en-US" dirty="0" smtClean="0"/>
              <a:t>If N/A is selected then the site will be editable.</a:t>
            </a:r>
            <a:endParaRPr lang="en-US" dirty="0"/>
          </a:p>
        </p:txBody>
      </p:sp>
      <p:sp>
        <p:nvSpPr>
          <p:cNvPr id="4" name="Rounded Rectangle 3"/>
          <p:cNvSpPr/>
          <p:nvPr/>
        </p:nvSpPr>
        <p:spPr>
          <a:xfrm>
            <a:off x="0" y="1143000"/>
            <a:ext cx="9144000" cy="381000"/>
          </a:xfrm>
          <a:prstGeom prst="round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377606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Community Level</a:t>
            </a:r>
            <a:endParaRPr lang="en-US" dirty="0"/>
          </a:p>
        </p:txBody>
      </p:sp>
      <p:sp>
        <p:nvSpPr>
          <p:cNvPr id="4" name="Rounded Rectangle 3"/>
          <p:cNvSpPr/>
          <p:nvPr/>
        </p:nvSpPr>
        <p:spPr>
          <a:xfrm>
            <a:off x="0" y="1143000"/>
            <a:ext cx="9144000" cy="381000"/>
          </a:xfrm>
          <a:prstGeom prst="round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97230" y="2217261"/>
            <a:ext cx="7749540" cy="32918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092319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Site Level</a:t>
            </a:r>
            <a:endParaRPr lang="en-US" dirty="0"/>
          </a:p>
        </p:txBody>
      </p:sp>
      <p:sp>
        <p:nvSpPr>
          <p:cNvPr id="4" name="Rounded Rectangle 3"/>
          <p:cNvSpPr/>
          <p:nvPr/>
        </p:nvSpPr>
        <p:spPr>
          <a:xfrm>
            <a:off x="0" y="1143000"/>
            <a:ext cx="9144000" cy="381000"/>
          </a:xfrm>
          <a:prstGeom prst="round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81200"/>
            <a:ext cx="9063521" cy="3124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810683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Enhancements-Action Search</a:t>
            </a:r>
            <a:endParaRPr lang="en-US" dirty="0"/>
          </a:p>
        </p:txBody>
      </p:sp>
      <p:sp>
        <p:nvSpPr>
          <p:cNvPr id="3" name="Content Placeholder 2"/>
          <p:cNvSpPr>
            <a:spLocks noGrp="1"/>
          </p:cNvSpPr>
          <p:nvPr>
            <p:ph idx="1"/>
          </p:nvPr>
        </p:nvSpPr>
        <p:spPr>
          <a:xfrm>
            <a:off x="457200" y="1600200"/>
            <a:ext cx="8229600" cy="5029200"/>
          </a:xfrm>
        </p:spPr>
        <p:txBody>
          <a:bodyPr>
            <a:normAutofit/>
          </a:bodyPr>
          <a:lstStyle/>
          <a:p>
            <a:r>
              <a:rPr lang="en-US" dirty="0" smtClean="0"/>
              <a:t>You will now have search filters for:</a:t>
            </a:r>
          </a:p>
          <a:p>
            <a:pPr lvl="1"/>
            <a:r>
              <a:rPr lang="en-US" dirty="0" smtClean="0"/>
              <a:t>Fiscal Year, auto populates to 2018</a:t>
            </a:r>
          </a:p>
          <a:p>
            <a:pPr lvl="1"/>
            <a:r>
              <a:rPr lang="en-US" dirty="0" smtClean="0"/>
              <a:t>Strategy</a:t>
            </a:r>
          </a:p>
          <a:p>
            <a:pPr lvl="1"/>
            <a:r>
              <a:rPr lang="en-US" dirty="0" smtClean="0"/>
              <a:t>Activity</a:t>
            </a:r>
          </a:p>
          <a:p>
            <a:pPr lvl="1"/>
            <a:r>
              <a:rPr lang="en-US" dirty="0" smtClean="0"/>
              <a:t>Action Type</a:t>
            </a:r>
          </a:p>
          <a:p>
            <a:pPr marL="457200" lvl="1" indent="0">
              <a:buNone/>
            </a:pPr>
            <a:endParaRPr lang="en-US" dirty="0" smtClean="0"/>
          </a:p>
          <a:p>
            <a:pPr marL="457200" lvl="1" indent="0">
              <a:buNone/>
            </a:pPr>
            <a:endParaRPr lang="en-US" dirty="0"/>
          </a:p>
          <a:p>
            <a:pPr marL="457200" lvl="1" indent="0">
              <a:buNone/>
            </a:pPr>
            <a:r>
              <a:rPr lang="en-US" dirty="0" smtClean="0"/>
              <a:t>**Please </a:t>
            </a:r>
            <a:r>
              <a:rPr lang="en-US" dirty="0"/>
              <a:t>note that the “Search Action” button will need to be pressed before the search action bar is displayed. </a:t>
            </a:r>
            <a:r>
              <a:rPr lang="en-US" dirty="0" smtClean="0"/>
              <a:t>**</a:t>
            </a:r>
            <a:endParaRPr lang="en-US" dirty="0"/>
          </a:p>
          <a:p>
            <a:pPr marL="457200" lvl="1" indent="0">
              <a:buNone/>
            </a:pPr>
            <a:endParaRPr lang="en-US" dirty="0"/>
          </a:p>
        </p:txBody>
      </p:sp>
      <p:sp>
        <p:nvSpPr>
          <p:cNvPr id="4" name="Rounded Rectangle 3"/>
          <p:cNvSpPr/>
          <p:nvPr/>
        </p:nvSpPr>
        <p:spPr>
          <a:xfrm>
            <a:off x="0" y="1143000"/>
            <a:ext cx="9144000" cy="381000"/>
          </a:xfrm>
          <a:prstGeom prst="round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a:stretch>
            <a:fillRect/>
          </a:stretch>
        </p:blipFill>
        <p:spPr>
          <a:xfrm>
            <a:off x="202882" y="4267200"/>
            <a:ext cx="8738235" cy="931545"/>
          </a:xfrm>
          <a:prstGeom prst="rect">
            <a:avLst/>
          </a:prstGeom>
          <a:ln>
            <a:solidFill>
              <a:srgbClr val="7030A0"/>
            </a:solidFill>
          </a:ln>
        </p:spPr>
      </p:pic>
    </p:spTree>
    <p:extLst>
      <p:ext uri="{BB962C8B-B14F-4D97-AF65-F5344CB8AC3E}">
        <p14:creationId xmlns:p14="http://schemas.microsoft.com/office/powerpoint/2010/main" val="35369776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Action Search Page</a:t>
            </a:r>
            <a:endParaRPr lang="en-US" dirty="0"/>
          </a:p>
        </p:txBody>
      </p:sp>
      <p:pic>
        <p:nvPicPr>
          <p:cNvPr id="102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7762" t="22903" r="3701"/>
          <a:stretch/>
        </p:blipFill>
        <p:spPr bwMode="auto">
          <a:xfrm>
            <a:off x="457200" y="1798139"/>
            <a:ext cx="8305800" cy="4374061"/>
          </a:xfrm>
          <a:prstGeom prst="rect">
            <a:avLst/>
          </a:prstGeom>
          <a:noFill/>
          <a:ln w="9525">
            <a:solidFill>
              <a:srgbClr val="7030A0"/>
            </a:solidFill>
            <a:miter lim="800000"/>
            <a:headEnd/>
            <a:tailEnd/>
          </a:ln>
          <a:extLst>
            <a:ext uri="{909E8E84-426E-40DD-AFC4-6F175D3DCCD1}">
              <a14:hiddenFill xmlns:a14="http://schemas.microsoft.com/office/drawing/2010/main">
                <a:solidFill>
                  <a:schemeClr val="accent1"/>
                </a:solidFill>
              </a14:hiddenFill>
            </a:ext>
          </a:extLst>
        </p:spPr>
      </p:pic>
      <p:sp>
        <p:nvSpPr>
          <p:cNvPr id="7" name="Rounded Rectangle 6"/>
          <p:cNvSpPr/>
          <p:nvPr/>
        </p:nvSpPr>
        <p:spPr>
          <a:xfrm>
            <a:off x="0" y="1143000"/>
            <a:ext cx="9144000" cy="381000"/>
          </a:xfrm>
          <a:prstGeom prst="round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7391400" y="2971800"/>
            <a:ext cx="1143000" cy="381000"/>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609600" y="3886200"/>
            <a:ext cx="8077200" cy="457200"/>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800611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Search functionality will remain the same</a:t>
            </a:r>
            <a:endParaRPr lang="en-US" dirty="0"/>
          </a:p>
        </p:txBody>
      </p:sp>
      <p:sp>
        <p:nvSpPr>
          <p:cNvPr id="3" name="Content Placeholder 2"/>
          <p:cNvSpPr>
            <a:spLocks noGrp="1"/>
          </p:cNvSpPr>
          <p:nvPr>
            <p:ph idx="1"/>
          </p:nvPr>
        </p:nvSpPr>
        <p:spPr>
          <a:xfrm>
            <a:off x="457200" y="1874837"/>
            <a:ext cx="8229600" cy="4525963"/>
          </a:xfrm>
        </p:spPr>
        <p:txBody>
          <a:bodyPr/>
          <a:lstStyle/>
          <a:p>
            <a:r>
              <a:rPr lang="en-US" dirty="0" smtClean="0"/>
              <a:t>Still allow you to type into the search bar and search for keywords that  are showing in the table: </a:t>
            </a:r>
          </a:p>
          <a:p>
            <a:pPr lvl="1"/>
            <a:r>
              <a:rPr lang="en-US" dirty="0" smtClean="0"/>
              <a:t>Action Name</a:t>
            </a:r>
          </a:p>
          <a:p>
            <a:pPr lvl="1"/>
            <a:r>
              <a:rPr lang="en-US" dirty="0" smtClean="0"/>
              <a:t>Action Date </a:t>
            </a:r>
          </a:p>
          <a:p>
            <a:pPr lvl="1"/>
            <a:r>
              <a:rPr lang="en-US" dirty="0" smtClean="0"/>
              <a:t>LIA Lead Staff</a:t>
            </a:r>
          </a:p>
          <a:p>
            <a:pPr lvl="1"/>
            <a:r>
              <a:rPr lang="en-US" dirty="0" smtClean="0"/>
              <a:t>Communities </a:t>
            </a:r>
          </a:p>
          <a:p>
            <a:pPr lvl="1"/>
            <a:r>
              <a:rPr lang="en-US" dirty="0" smtClean="0"/>
              <a:t>Action Status</a:t>
            </a:r>
          </a:p>
          <a:p>
            <a:endParaRPr lang="en-US" dirty="0"/>
          </a:p>
          <a:p>
            <a:endParaRPr lang="en-US" dirty="0"/>
          </a:p>
        </p:txBody>
      </p:sp>
      <p:sp>
        <p:nvSpPr>
          <p:cNvPr id="4" name="Rounded Rectangle 3"/>
          <p:cNvSpPr/>
          <p:nvPr/>
        </p:nvSpPr>
        <p:spPr>
          <a:xfrm>
            <a:off x="0" y="1405218"/>
            <a:ext cx="9144000" cy="381000"/>
          </a:xfrm>
          <a:prstGeom prst="round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717542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1855</TotalTime>
  <Words>1366</Words>
  <Application>Microsoft Office PowerPoint</Application>
  <PresentationFormat>On-screen Show (4:3)</PresentationFormat>
  <Paragraphs>198</Paragraphs>
  <Slides>34</Slides>
  <Notes>13</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Office Theme</vt:lpstr>
      <vt:lpstr>PowerPoint Presentation</vt:lpstr>
      <vt:lpstr>Phase 3</vt:lpstr>
      <vt:lpstr>Reminder</vt:lpstr>
      <vt:lpstr>Enhancements-Editing</vt:lpstr>
      <vt:lpstr>Community Level</vt:lpstr>
      <vt:lpstr>Site Level</vt:lpstr>
      <vt:lpstr>Enhancements-Action Search</vt:lpstr>
      <vt:lpstr>New Action Search Page</vt:lpstr>
      <vt:lpstr>Search functionality will remain the same</vt:lpstr>
      <vt:lpstr>DE &amp; Supplemental Actions </vt:lpstr>
      <vt:lpstr>New Functionalities </vt:lpstr>
      <vt:lpstr>Create Partnership</vt:lpstr>
      <vt:lpstr>When to Create Partnership</vt:lpstr>
      <vt:lpstr>When to Create Partnership/Example</vt:lpstr>
      <vt:lpstr>Create Action/Partnership</vt:lpstr>
      <vt:lpstr>Fields for Create Action/ Partnership</vt:lpstr>
      <vt:lpstr>Partner Category Options </vt:lpstr>
      <vt:lpstr>Is the partnership part of a coalition or collaborative? </vt:lpstr>
      <vt:lpstr>Strategy Multi-Select</vt:lpstr>
      <vt:lpstr>Was assistance provided or received?</vt:lpstr>
      <vt:lpstr>Enabled Assistance Recieved/Provided</vt:lpstr>
      <vt:lpstr>Dropdowns for Assistance </vt:lpstr>
      <vt:lpstr>What approach are you using with this partner?</vt:lpstr>
      <vt:lpstr>Save Partnership</vt:lpstr>
      <vt:lpstr>Adding to an Existing Partnership</vt:lpstr>
      <vt:lpstr>Implementation Stage</vt:lpstr>
      <vt:lpstr>Implementation Stage</vt:lpstr>
      <vt:lpstr>Implementation Stage</vt:lpstr>
      <vt:lpstr>Search Using Dropdowns</vt:lpstr>
      <vt:lpstr>Select and Save Stage</vt:lpstr>
      <vt:lpstr>Guidance of Implementation Stage by Activity</vt:lpstr>
      <vt:lpstr>Returning to Implementation Stage</vt:lpstr>
      <vt:lpstr>Next Steps</vt:lpstr>
      <vt:lpstr>Questions</vt:lpstr>
    </vt:vector>
  </TitlesOfParts>
  <Company>Arizona Department of Health Services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Edith Di Santo</dc:creator>
  <cp:lastModifiedBy>Edith Di Santo</cp:lastModifiedBy>
  <cp:revision>44</cp:revision>
  <dcterms:created xsi:type="dcterms:W3CDTF">2018-02-28T14:59:36Z</dcterms:created>
  <dcterms:modified xsi:type="dcterms:W3CDTF">2018-03-29T22:04:25Z</dcterms:modified>
</cp:coreProperties>
</file>